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63" r:id="rId2"/>
    <p:sldId id="268" r:id="rId3"/>
    <p:sldId id="269" r:id="rId4"/>
    <p:sldId id="271" r:id="rId5"/>
    <p:sldId id="272" r:id="rId6"/>
    <p:sldId id="257" r:id="rId7"/>
    <p:sldId id="277" r:id="rId8"/>
    <p:sldId id="266" r:id="rId9"/>
    <p:sldId id="264" r:id="rId10"/>
    <p:sldId id="265" r:id="rId11"/>
    <p:sldId id="267" r:id="rId12"/>
    <p:sldId id="273" r:id="rId13"/>
    <p:sldId id="278" r:id="rId14"/>
    <p:sldId id="261" r:id="rId15"/>
    <p:sldId id="260" r:id="rId16"/>
    <p:sldId id="259" r:id="rId17"/>
    <p:sldId id="279" r:id="rId18"/>
    <p:sldId id="275" r:id="rId19"/>
    <p:sldId id="276" r:id="rId20"/>
    <p:sldId id="26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Зарегистрированные в 2015 году объекты недвижимого имущества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квартиры для детей-сирот </c:v>
                </c:pt>
                <c:pt idx="1">
                  <c:v>иные объекты недвижимости</c:v>
                </c:pt>
                <c:pt idx="2">
                  <c:v>объекты нового строительства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</c:v>
                </c:pt>
                <c:pt idx="1">
                  <c:v>183</c:v>
                </c:pt>
                <c:pt idx="2">
                  <c:v>32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0"/>
    </c:view3D>
    <c:plotArea>
      <c:layout>
        <c:manualLayout>
          <c:layoutTarget val="inner"/>
          <c:xMode val="edge"/>
          <c:yMode val="edge"/>
          <c:x val="3.4591194968553458E-2"/>
          <c:y val="1.6836195965366927E-2"/>
          <c:w val="0.58201876888030502"/>
          <c:h val="0.938267281460321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движимое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хозведение</c:v>
                </c:pt>
                <c:pt idx="1">
                  <c:v>оперативное</c:v>
                </c:pt>
                <c:pt idx="2">
                  <c:v>казна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1919</c:v>
                </c:pt>
                <c:pt idx="1">
                  <c:v>473701</c:v>
                </c:pt>
                <c:pt idx="2">
                  <c:v>105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транспорт, ед.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7619100678452958E-2"/>
                  <c:y val="-1.3099311682397757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-7.0187193581934343E-2"/>
                  <c:y val="-1.0556206491303618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0.17572376566136788"/>
                  <c:y val="-7.7231298620868083E-2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Лист1!$A$2:$A$4</c:f>
              <c:strCache>
                <c:ptCount val="3"/>
                <c:pt idx="0">
                  <c:v>хозяйственное ведение</c:v>
                </c:pt>
                <c:pt idx="1">
                  <c:v>оперативное управление</c:v>
                </c:pt>
                <c:pt idx="2">
                  <c:v>казна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120</c:v>
                </c:pt>
                <c:pt idx="1">
                  <c:v>630</c:v>
                </c:pt>
                <c:pt idx="2">
                  <c:v>20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1" tx1="lt1" bg2="dk2" tx2="lt2" accent1="accent1" accent2="accent2" accent3="accent3" accent4="accent4" accent5="accent5" accent6="accent6" hlink="hlink" folHlink="folHlink"/>
  <c:chart>
    <c:title>
      <c:layout/>
    </c:title>
    <c:view3D>
      <c:rotX val="30"/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зарегистрированных объектов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138</c:v>
                </c:pt>
                <c:pt idx="1">
                  <c:v>210</c:v>
                </c:pt>
              </c:numCache>
            </c:numRef>
          </c:val>
        </c:ser>
        <c:gapWidth val="100"/>
        <c:shape val="cylinder"/>
        <c:axId val="85027072"/>
        <c:axId val="76976128"/>
        <c:axId val="0"/>
      </c:bar3DChart>
      <c:catAx>
        <c:axId val="85027072"/>
        <c:scaling>
          <c:orientation val="minMax"/>
        </c:scaling>
        <c:axPos val="b"/>
        <c:numFmt formatCode="General" sourceLinked="1"/>
        <c:tickLblPos val="nextTo"/>
        <c:crossAx val="76976128"/>
        <c:crosses val="autoZero"/>
        <c:auto val="1"/>
        <c:lblAlgn val="ctr"/>
        <c:lblOffset val="100"/>
      </c:catAx>
      <c:valAx>
        <c:axId val="76976128"/>
        <c:scaling>
          <c:orientation val="minMax"/>
        </c:scaling>
        <c:axPos val="l"/>
        <c:majorGridlines/>
        <c:numFmt formatCode="General" sourceLinked="1"/>
        <c:tickLblPos val="nextTo"/>
        <c:crossAx val="85027072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Неналоговые доходы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Лист1!$A$1</c:f>
              <c:strCache>
                <c:ptCount val="1"/>
                <c:pt idx="0">
                  <c:v>2014</c:v>
                </c:pt>
              </c:strCache>
            </c:strRef>
          </c:tx>
          <c:val>
            <c:numRef>
              <c:f>Лист1!$A$2</c:f>
              <c:numCache>
                <c:formatCode>General</c:formatCode>
                <c:ptCount val="1"/>
                <c:pt idx="0">
                  <c:v>18147.599999999991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val>
            <c:numRef>
              <c:f>Лист1!$B$2</c:f>
              <c:numCache>
                <c:formatCode>General</c:formatCode>
                <c:ptCount val="1"/>
                <c:pt idx="0">
                  <c:v>822085.6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плановый показатель на 2015</c:v>
                </c:pt>
              </c:strCache>
            </c:strRef>
          </c:tx>
          <c:val>
            <c:numRef>
              <c:f>Лист1!$C$2</c:f>
              <c:numCache>
                <c:formatCode>General</c:formatCode>
                <c:ptCount val="1"/>
                <c:pt idx="0">
                  <c:v>923476.2</c:v>
                </c:pt>
              </c:numCache>
            </c:numRef>
          </c:val>
        </c:ser>
        <c:axId val="83952384"/>
        <c:axId val="83953920"/>
      </c:barChart>
      <c:catAx>
        <c:axId val="83952384"/>
        <c:scaling>
          <c:orientation val="minMax"/>
        </c:scaling>
        <c:axPos val="b"/>
        <c:numFmt formatCode="General" sourceLinked="1"/>
        <c:majorTickMark val="none"/>
        <c:tickLblPos val="nextTo"/>
        <c:crossAx val="83953920"/>
        <c:crosses val="autoZero"/>
        <c:auto val="1"/>
        <c:lblAlgn val="ctr"/>
        <c:lblOffset val="100"/>
      </c:catAx>
      <c:valAx>
        <c:axId val="83953920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839523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25% прибыли КЧРГУП</c:v>
                </c:pt>
                <c:pt idx="1">
                  <c:v>Дивиденды по акциям</c:v>
                </c:pt>
                <c:pt idx="2">
                  <c:v>Аренда имущества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1214.3</c:v>
                </c:pt>
                <c:pt idx="1">
                  <c:v>150</c:v>
                </c:pt>
                <c:pt idx="2">
                  <c:v>4918.8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25% прибыли КЧРГУП</c:v>
                </c:pt>
                <c:pt idx="1">
                  <c:v>Дивиденды по акциям</c:v>
                </c:pt>
                <c:pt idx="2">
                  <c:v>Аренда имущества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5165.5</c:v>
                </c:pt>
                <c:pt idx="1">
                  <c:v>483.5</c:v>
                </c:pt>
                <c:pt idx="2">
                  <c:v>1488.5</c:v>
                </c:pt>
              </c:numCache>
            </c:numRef>
          </c:val>
        </c:ser>
        <c:axId val="84603648"/>
        <c:axId val="84605184"/>
      </c:barChart>
      <c:catAx>
        <c:axId val="84603648"/>
        <c:scaling>
          <c:orientation val="minMax"/>
        </c:scaling>
        <c:axPos val="b"/>
        <c:tickLblPos val="nextTo"/>
        <c:crossAx val="84605184"/>
        <c:crosses val="autoZero"/>
        <c:auto val="1"/>
        <c:lblAlgn val="ctr"/>
        <c:lblOffset val="100"/>
      </c:catAx>
      <c:valAx>
        <c:axId val="84605184"/>
        <c:scaling>
          <c:orientation val="minMax"/>
        </c:scaling>
        <c:axPos val="l"/>
        <c:majorGridlines/>
        <c:numFmt formatCode="General" sourceLinked="1"/>
        <c:tickLblPos val="nextTo"/>
        <c:crossAx val="846036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0788993307538592"/>
          <c:y val="0.50685699745799551"/>
          <c:w val="0.38908303293070623"/>
          <c:h val="0.307325069308868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0.1495655128735047"/>
                  <c:y val="-0.14741694010430995"/>
                </c:manualLayout>
              </c:layout>
              <c:showPercent val="1"/>
            </c:dLbl>
            <c:dLbl>
              <c:idx val="1"/>
              <c:layout>
                <c:manualLayout>
                  <c:x val="0.14317266720471977"/>
                  <c:y val="4.1252021324060729E-2"/>
                </c:manualLayout>
              </c:layout>
              <c:showPercent val="1"/>
            </c:dLbl>
            <c:dLbl>
              <c:idx val="2"/>
              <c:layout>
                <c:manualLayout>
                  <c:x val="-0.15989367033507634"/>
                  <c:y val="-2.4298769326834772E-2"/>
                </c:manualLayout>
              </c:layout>
              <c:showPercent val="1"/>
            </c:dLbl>
            <c:dLbl>
              <c:idx val="3"/>
              <c:layout>
                <c:manualLayout>
                  <c:x val="-8.0344473744405148E-2"/>
                  <c:y val="-1.4262583063439548E-2"/>
                </c:manualLayout>
              </c:layout>
              <c:showPercent val="1"/>
            </c:dLbl>
            <c:dLbl>
              <c:idx val="4"/>
              <c:layout>
                <c:manualLayout>
                  <c:x val="0.18191427861233248"/>
                  <c:y val="-3.9213243796754498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от перечисления части прибыли КЧРГУП</c:v>
                </c:pt>
                <c:pt idx="1">
                  <c:v> в виде прибыли, приходящейся на доли в уставных (складочных) капиталах хозяйственных товариществ и обществ, или дивидендов по акциям, принадлежащим Карачаево-Черкесской Республике </c:v>
                </c:pt>
                <c:pt idx="2">
                  <c:v> от сдачи в аренду имущества казны КЧР </c:v>
                </c:pt>
                <c:pt idx="3">
                  <c:v> от сдачи в аренду имущества республиканских казенных учреждений </c:v>
                </c:pt>
                <c:pt idx="4">
                  <c:v>от реализации имущества, находящегося в оперативном управлении учреждений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5165.5</c:v>
                </c:pt>
                <c:pt idx="1">
                  <c:v>483.5</c:v>
                </c:pt>
                <c:pt idx="2">
                  <c:v>4729.8</c:v>
                </c:pt>
                <c:pt idx="3">
                  <c:v>189</c:v>
                </c:pt>
                <c:pt idx="4">
                  <c:v>96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"/>
          <c:y val="0"/>
          <c:w val="0.99227939084933159"/>
          <c:h val="0.5237826899532184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25% прибыли РГУП</c:v>
                </c:pt>
                <c:pt idx="1">
                  <c:v>дивиденты по акциям</c:v>
                </c:pt>
                <c:pt idx="2">
                  <c:v>аренда казны</c:v>
                </c:pt>
                <c:pt idx="3">
                  <c:v>аренда им-ва РГКУ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5165.5</c:v>
                </c:pt>
                <c:pt idx="1">
                  <c:v>483.5</c:v>
                </c:pt>
                <c:pt idx="2">
                  <c:v>4729.8</c:v>
                </c:pt>
                <c:pt idx="3">
                  <c:v>189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25% прибыли РГУП</c:v>
                </c:pt>
                <c:pt idx="1">
                  <c:v>дивиденты по акциям</c:v>
                </c:pt>
                <c:pt idx="2">
                  <c:v>аренда казны</c:v>
                </c:pt>
                <c:pt idx="3">
                  <c:v>аренда им-ва РГКУ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5110.8</c:v>
                </c:pt>
                <c:pt idx="1">
                  <c:v>0</c:v>
                </c:pt>
                <c:pt idx="2">
                  <c:v>3382</c:v>
                </c:pt>
                <c:pt idx="3">
                  <c:v>170</c:v>
                </c:pt>
              </c:numCache>
            </c:numRef>
          </c:val>
        </c:ser>
        <c:gapWidth val="75"/>
        <c:shape val="cone"/>
        <c:axId val="112068480"/>
        <c:axId val="112070016"/>
        <c:axId val="84596480"/>
      </c:bar3DChart>
      <c:catAx>
        <c:axId val="112068480"/>
        <c:scaling>
          <c:orientation val="minMax"/>
        </c:scaling>
        <c:axPos val="b"/>
        <c:majorTickMark val="none"/>
        <c:tickLblPos val="nextTo"/>
        <c:crossAx val="112070016"/>
        <c:crosses val="autoZero"/>
        <c:auto val="1"/>
        <c:lblAlgn val="ctr"/>
        <c:lblOffset val="100"/>
      </c:catAx>
      <c:valAx>
        <c:axId val="11207001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12068480"/>
        <c:crosses val="autoZero"/>
        <c:crossBetween val="between"/>
      </c:valAx>
      <c:serAx>
        <c:axId val="84596480"/>
        <c:scaling>
          <c:orientation val="minMax"/>
        </c:scaling>
        <c:delete val="1"/>
        <c:axPos val="b"/>
        <c:tickLblPos val="none"/>
        <c:crossAx val="112070016"/>
        <c:crosses val="autoZero"/>
      </c:ser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доход от реализации имущества казны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811421.8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доход от реализации имущества казны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914553.4</c:v>
                </c:pt>
              </c:numCache>
            </c:numRef>
          </c:val>
        </c:ser>
        <c:gapWidth val="75"/>
        <c:shape val="cone"/>
        <c:axId val="112121344"/>
        <c:axId val="112122880"/>
        <c:axId val="112074752"/>
      </c:bar3DChart>
      <c:catAx>
        <c:axId val="112121344"/>
        <c:scaling>
          <c:orientation val="minMax"/>
        </c:scaling>
        <c:axPos val="b"/>
        <c:majorTickMark val="none"/>
        <c:tickLblPos val="nextTo"/>
        <c:crossAx val="112122880"/>
        <c:crosses val="autoZero"/>
        <c:auto val="1"/>
        <c:lblAlgn val="ctr"/>
        <c:lblOffset val="100"/>
      </c:catAx>
      <c:valAx>
        <c:axId val="1121228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12121344"/>
        <c:crosses val="autoZero"/>
        <c:crossBetween val="between"/>
      </c:valAx>
      <c:serAx>
        <c:axId val="112074752"/>
        <c:scaling>
          <c:orientation val="minMax"/>
        </c:scaling>
        <c:delete val="1"/>
        <c:axPos val="b"/>
        <c:tickLblPos val="none"/>
        <c:crossAx val="112122880"/>
        <c:crosses val="autoZero"/>
      </c:ser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Лист1!$A$2:$A$4</c:f>
              <c:strCache>
                <c:ptCount val="3"/>
                <c:pt idx="0">
                  <c:v>учреждения</c:v>
                </c:pt>
                <c:pt idx="1">
                  <c:v>Предприятия</c:v>
                </c:pt>
                <c:pt idx="2">
                  <c:v>ООО, ОАО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131</c:v>
                </c:pt>
                <c:pt idx="1">
                  <c:v>25</c:v>
                </c:pt>
                <c:pt idx="2">
                  <c:v>13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недвижимость</c:v>
                </c:pt>
              </c:strCache>
            </c:strRef>
          </c:tx>
          <c:explosion val="16"/>
          <c:dLbls>
            <c:showVal val="1"/>
            <c:showCatName val="1"/>
            <c:showLeaderLines val="1"/>
          </c:dLbls>
          <c:cat>
            <c:strRef>
              <c:f>Лист1!$A$2:$A$4</c:f>
              <c:strCache>
                <c:ptCount val="3"/>
                <c:pt idx="0">
                  <c:v>хозяйственное ведение</c:v>
                </c:pt>
                <c:pt idx="1">
                  <c:v>оперативное управление</c:v>
                </c:pt>
                <c:pt idx="2">
                  <c:v>казна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407</c:v>
                </c:pt>
                <c:pt idx="1">
                  <c:v>885</c:v>
                </c:pt>
                <c:pt idx="2">
                  <c:v>189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B26BA-31ED-4B8A-A0A7-8D5A34E7C0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163531-8DC3-4158-A451-19125F182712}">
      <dgm:prSet phldrT="[Текст]"/>
      <dgm:spPr/>
      <dgm:t>
        <a:bodyPr/>
        <a:lstStyle/>
        <a:p>
          <a:r>
            <a:rPr lang="ru-RU" dirty="0" smtClean="0"/>
            <a:t>Реализация плана приватизации на 2015</a:t>
          </a:r>
          <a:endParaRPr lang="ru-RU" dirty="0"/>
        </a:p>
      </dgm:t>
    </dgm:pt>
    <dgm:pt modelId="{913F4BA5-5A2A-4332-B97D-0280BC35D6F1}" type="parTrans" cxnId="{A04A1D6B-4F26-421D-9379-ADB8F2E0E584}">
      <dgm:prSet/>
      <dgm:spPr/>
      <dgm:t>
        <a:bodyPr/>
        <a:lstStyle/>
        <a:p>
          <a:endParaRPr lang="ru-RU"/>
        </a:p>
      </dgm:t>
    </dgm:pt>
    <dgm:pt modelId="{AEEACCF4-2094-4656-AE13-AC80EA859C59}" type="sibTrans" cxnId="{A04A1D6B-4F26-421D-9379-ADB8F2E0E584}">
      <dgm:prSet/>
      <dgm:spPr/>
      <dgm:t>
        <a:bodyPr/>
        <a:lstStyle/>
        <a:p>
          <a:endParaRPr lang="ru-RU"/>
        </a:p>
      </dgm:t>
    </dgm:pt>
    <dgm:pt modelId="{7639E477-2029-4315-980C-CB11D3E7E211}">
      <dgm:prSet phldrT="[Текст]"/>
      <dgm:spPr/>
      <dgm:t>
        <a:bodyPr/>
        <a:lstStyle/>
        <a:p>
          <a:r>
            <a:rPr lang="ru-RU" dirty="0" smtClean="0"/>
            <a:t>Оформление права собственности КЧР на объекты недвижимого имущества</a:t>
          </a:r>
          <a:endParaRPr lang="ru-RU" dirty="0"/>
        </a:p>
      </dgm:t>
    </dgm:pt>
    <dgm:pt modelId="{C4E436FD-10B1-4A5D-AD06-7E5940DD5FDF}" type="parTrans" cxnId="{19C6CFA2-2BC5-4BF1-8F82-22CA3E4D409F}">
      <dgm:prSet/>
      <dgm:spPr/>
      <dgm:t>
        <a:bodyPr/>
        <a:lstStyle/>
        <a:p>
          <a:endParaRPr lang="ru-RU"/>
        </a:p>
      </dgm:t>
    </dgm:pt>
    <dgm:pt modelId="{8566AAD2-4FDF-4FA2-B2A0-CA7D0E1C3128}" type="sibTrans" cxnId="{19C6CFA2-2BC5-4BF1-8F82-22CA3E4D409F}">
      <dgm:prSet/>
      <dgm:spPr/>
      <dgm:t>
        <a:bodyPr/>
        <a:lstStyle/>
        <a:p>
          <a:endParaRPr lang="ru-RU"/>
        </a:p>
      </dgm:t>
    </dgm:pt>
    <dgm:pt modelId="{3DABFC64-81DF-4C78-9CDF-E31AE74BA79D}">
      <dgm:prSet phldrT="[Текст]"/>
      <dgm:spPr/>
      <dgm:t>
        <a:bodyPr/>
        <a:lstStyle/>
        <a:p>
          <a:r>
            <a:rPr lang="ru-RU" dirty="0" smtClean="0"/>
            <a:t>Проведение инвентаризации имущества, находящегося на балансе республиканских государственных унитарных предприятий и учреждений с  целью выявления неиспользуемых или неэффективно используемых объектов недвижимости и дальнейшей их передаче субъектам малого предпринимательства или реализации</a:t>
          </a:r>
          <a:endParaRPr lang="ru-RU" dirty="0"/>
        </a:p>
      </dgm:t>
    </dgm:pt>
    <dgm:pt modelId="{550DC920-20CE-4A76-B734-2D7BB5298F1D}" type="parTrans" cxnId="{9EC060BE-811A-4868-B72B-F4447E1A723D}">
      <dgm:prSet/>
      <dgm:spPr/>
      <dgm:t>
        <a:bodyPr/>
        <a:lstStyle/>
        <a:p>
          <a:endParaRPr lang="ru-RU"/>
        </a:p>
      </dgm:t>
    </dgm:pt>
    <dgm:pt modelId="{BC87B0FC-1D3C-4841-9F99-A1F2E0EBE8A3}" type="sibTrans" cxnId="{9EC060BE-811A-4868-B72B-F4447E1A723D}">
      <dgm:prSet/>
      <dgm:spPr/>
      <dgm:t>
        <a:bodyPr/>
        <a:lstStyle/>
        <a:p>
          <a:endParaRPr lang="ru-RU"/>
        </a:p>
      </dgm:t>
    </dgm:pt>
    <dgm:pt modelId="{FE10D480-0A15-453F-9CA9-3F4E5047C3F0}" type="pres">
      <dgm:prSet presAssocID="{7D4B26BA-31ED-4B8A-A0A7-8D5A34E7C0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02463F-FB8D-4ABA-81DB-E7CE79AC390D}" type="pres">
      <dgm:prSet presAssocID="{88163531-8DC3-4158-A451-19125F182712}" presName="parentText" presStyleLbl="node1" presStyleIdx="0" presStyleCnt="3" custScaleY="613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B8282-9439-4976-827B-82604D56FE40}" type="pres">
      <dgm:prSet presAssocID="{AEEACCF4-2094-4656-AE13-AC80EA859C59}" presName="spacer" presStyleCnt="0"/>
      <dgm:spPr/>
    </dgm:pt>
    <dgm:pt modelId="{A4333F41-B671-4710-B486-276B8E527683}" type="pres">
      <dgm:prSet presAssocID="{7639E477-2029-4315-980C-CB11D3E7E211}" presName="parentText" presStyleLbl="node1" presStyleIdx="1" presStyleCnt="3" custScaleY="71769" custLinFactY="-62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19579-3AC5-4223-A436-6F3F44DCC25B}" type="pres">
      <dgm:prSet presAssocID="{8566AAD2-4FDF-4FA2-B2A0-CA7D0E1C3128}" presName="spacer" presStyleCnt="0"/>
      <dgm:spPr/>
    </dgm:pt>
    <dgm:pt modelId="{37F6CFB8-BC03-4D19-92D8-C4E0EA76A367}" type="pres">
      <dgm:prSet presAssocID="{3DABFC64-81DF-4C78-9CDF-E31AE74BA79D}" presName="parentText" presStyleLbl="node1" presStyleIdx="2" presStyleCnt="3" custLinFactNeighborY="-998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4A1D6B-4F26-421D-9379-ADB8F2E0E584}" srcId="{7D4B26BA-31ED-4B8A-A0A7-8D5A34E7C0BB}" destId="{88163531-8DC3-4158-A451-19125F182712}" srcOrd="0" destOrd="0" parTransId="{913F4BA5-5A2A-4332-B97D-0280BC35D6F1}" sibTransId="{AEEACCF4-2094-4656-AE13-AC80EA859C59}"/>
    <dgm:cxn modelId="{A83D5EA2-C1C0-4EC5-A822-B49A71D71970}" type="presOf" srcId="{7639E477-2029-4315-980C-CB11D3E7E211}" destId="{A4333F41-B671-4710-B486-276B8E527683}" srcOrd="0" destOrd="0" presId="urn:microsoft.com/office/officeart/2005/8/layout/vList2"/>
    <dgm:cxn modelId="{9EC060BE-811A-4868-B72B-F4447E1A723D}" srcId="{7D4B26BA-31ED-4B8A-A0A7-8D5A34E7C0BB}" destId="{3DABFC64-81DF-4C78-9CDF-E31AE74BA79D}" srcOrd="2" destOrd="0" parTransId="{550DC920-20CE-4A76-B734-2D7BB5298F1D}" sibTransId="{BC87B0FC-1D3C-4841-9F99-A1F2E0EBE8A3}"/>
    <dgm:cxn modelId="{914EE6A0-7A79-400A-A4C9-736F202780E0}" type="presOf" srcId="{7D4B26BA-31ED-4B8A-A0A7-8D5A34E7C0BB}" destId="{FE10D480-0A15-453F-9CA9-3F4E5047C3F0}" srcOrd="0" destOrd="0" presId="urn:microsoft.com/office/officeart/2005/8/layout/vList2"/>
    <dgm:cxn modelId="{F3A416F2-2B35-4273-92B9-6EF3CE19A897}" type="presOf" srcId="{88163531-8DC3-4158-A451-19125F182712}" destId="{4502463F-FB8D-4ABA-81DB-E7CE79AC390D}" srcOrd="0" destOrd="0" presId="urn:microsoft.com/office/officeart/2005/8/layout/vList2"/>
    <dgm:cxn modelId="{19C6CFA2-2BC5-4BF1-8F82-22CA3E4D409F}" srcId="{7D4B26BA-31ED-4B8A-A0A7-8D5A34E7C0BB}" destId="{7639E477-2029-4315-980C-CB11D3E7E211}" srcOrd="1" destOrd="0" parTransId="{C4E436FD-10B1-4A5D-AD06-7E5940DD5FDF}" sibTransId="{8566AAD2-4FDF-4FA2-B2A0-CA7D0E1C3128}"/>
    <dgm:cxn modelId="{8CBC9FED-D89D-4BA9-9450-3EBEF51B6CAD}" type="presOf" srcId="{3DABFC64-81DF-4C78-9CDF-E31AE74BA79D}" destId="{37F6CFB8-BC03-4D19-92D8-C4E0EA76A367}" srcOrd="0" destOrd="0" presId="urn:microsoft.com/office/officeart/2005/8/layout/vList2"/>
    <dgm:cxn modelId="{0050BFC2-554B-4DF1-BC67-0A909A80FD8E}" type="presParOf" srcId="{FE10D480-0A15-453F-9CA9-3F4E5047C3F0}" destId="{4502463F-FB8D-4ABA-81DB-E7CE79AC390D}" srcOrd="0" destOrd="0" presId="urn:microsoft.com/office/officeart/2005/8/layout/vList2"/>
    <dgm:cxn modelId="{F55B8131-C61F-4B43-8EE8-490D73B1A731}" type="presParOf" srcId="{FE10D480-0A15-453F-9CA9-3F4E5047C3F0}" destId="{796B8282-9439-4976-827B-82604D56FE40}" srcOrd="1" destOrd="0" presId="urn:microsoft.com/office/officeart/2005/8/layout/vList2"/>
    <dgm:cxn modelId="{F05399B5-8520-4ED8-9167-83B0F26CE23A}" type="presParOf" srcId="{FE10D480-0A15-453F-9CA9-3F4E5047C3F0}" destId="{A4333F41-B671-4710-B486-276B8E527683}" srcOrd="2" destOrd="0" presId="urn:microsoft.com/office/officeart/2005/8/layout/vList2"/>
    <dgm:cxn modelId="{E98FCC85-DABE-42B8-A88B-1E9C7038BB57}" type="presParOf" srcId="{FE10D480-0A15-453F-9CA9-3F4E5047C3F0}" destId="{13F19579-3AC5-4223-A436-6F3F44DCC25B}" srcOrd="3" destOrd="0" presId="urn:microsoft.com/office/officeart/2005/8/layout/vList2"/>
    <dgm:cxn modelId="{98BE01BB-24BD-429A-BAD5-82D5EFB1E41C}" type="presParOf" srcId="{FE10D480-0A15-453F-9CA9-3F4E5047C3F0}" destId="{37F6CFB8-BC03-4D19-92D8-C4E0EA76A36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B26BA-31ED-4B8A-A0A7-8D5A34E7C0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AD509B-18A2-4EF6-9D8B-C0A126D63CF2}">
      <dgm:prSet/>
      <dgm:spPr/>
      <dgm:t>
        <a:bodyPr/>
        <a:lstStyle/>
        <a:p>
          <a:r>
            <a:rPr lang="ru-RU" dirty="0" smtClean="0"/>
            <a:t>- пакеты акций 3-х акционерных обществ;</a:t>
          </a:r>
          <a:endParaRPr lang="ru-RU" dirty="0"/>
        </a:p>
      </dgm:t>
    </dgm:pt>
    <dgm:pt modelId="{2316E485-E189-4302-854A-E5ECC16C0064}" type="parTrans" cxnId="{41B46F7B-6DFC-4CD3-9307-906398095534}">
      <dgm:prSet/>
      <dgm:spPr/>
      <dgm:t>
        <a:bodyPr/>
        <a:lstStyle/>
        <a:p>
          <a:endParaRPr lang="ru-RU"/>
        </a:p>
      </dgm:t>
    </dgm:pt>
    <dgm:pt modelId="{B5AA11F6-1E33-4B9F-B064-4D38116E34C7}" type="sibTrans" cxnId="{41B46F7B-6DFC-4CD3-9307-906398095534}">
      <dgm:prSet/>
      <dgm:spPr/>
      <dgm:t>
        <a:bodyPr/>
        <a:lstStyle/>
        <a:p>
          <a:endParaRPr lang="ru-RU"/>
        </a:p>
      </dgm:t>
    </dgm:pt>
    <dgm:pt modelId="{CA007908-6DB1-4535-85AF-0B9CEC3C33A2}">
      <dgm:prSet/>
      <dgm:spPr/>
      <dgm:t>
        <a:bodyPr/>
        <a:lstStyle/>
        <a:p>
          <a:r>
            <a:rPr lang="ru-RU" smtClean="0"/>
            <a:t>- 12 объектов недвижимого имущества, в том числе 3 земельных участка;</a:t>
          </a:r>
          <a:endParaRPr lang="ru-RU"/>
        </a:p>
      </dgm:t>
    </dgm:pt>
    <dgm:pt modelId="{383D3AE5-C9DB-4134-86F5-E4131AC42468}" type="parTrans" cxnId="{0A374EFF-8C94-4931-A25B-9EFF33766E6C}">
      <dgm:prSet/>
      <dgm:spPr/>
      <dgm:t>
        <a:bodyPr/>
        <a:lstStyle/>
        <a:p>
          <a:endParaRPr lang="ru-RU"/>
        </a:p>
      </dgm:t>
    </dgm:pt>
    <dgm:pt modelId="{47107073-24BC-46B1-B8EE-7ADE95971187}" type="sibTrans" cxnId="{0A374EFF-8C94-4931-A25B-9EFF33766E6C}">
      <dgm:prSet/>
      <dgm:spPr/>
      <dgm:t>
        <a:bodyPr/>
        <a:lstStyle/>
        <a:p>
          <a:endParaRPr lang="ru-RU"/>
        </a:p>
      </dgm:t>
    </dgm:pt>
    <dgm:pt modelId="{313B5535-48F1-4B99-BBDA-D2E03745BD6C}">
      <dgm:prSet/>
      <dgm:spPr/>
      <dgm:t>
        <a:bodyPr/>
        <a:lstStyle/>
        <a:p>
          <a:r>
            <a:rPr lang="ru-RU" smtClean="0"/>
            <a:t>- преобразование КЧРГУП «Канатные дороги Домбая» в общество с ограниченной ответственностью и последующая продажа 100% доли в ООО «Канатные дороги Домбая»</a:t>
          </a:r>
          <a:endParaRPr lang="ru-RU"/>
        </a:p>
      </dgm:t>
    </dgm:pt>
    <dgm:pt modelId="{CFF28F32-DB43-4761-8E74-3EB5780250BA}" type="parTrans" cxnId="{DB630EAB-29DE-4327-9F8C-FCD1E2D2EB9E}">
      <dgm:prSet/>
      <dgm:spPr/>
      <dgm:t>
        <a:bodyPr/>
        <a:lstStyle/>
        <a:p>
          <a:endParaRPr lang="ru-RU"/>
        </a:p>
      </dgm:t>
    </dgm:pt>
    <dgm:pt modelId="{9E8659A6-65C3-496A-ADF9-291A0592102B}" type="sibTrans" cxnId="{DB630EAB-29DE-4327-9F8C-FCD1E2D2EB9E}">
      <dgm:prSet/>
      <dgm:spPr/>
      <dgm:t>
        <a:bodyPr/>
        <a:lstStyle/>
        <a:p>
          <a:endParaRPr lang="ru-RU"/>
        </a:p>
      </dgm:t>
    </dgm:pt>
    <dgm:pt modelId="{FE10D480-0A15-453F-9CA9-3F4E5047C3F0}" type="pres">
      <dgm:prSet presAssocID="{7D4B26BA-31ED-4B8A-A0A7-8D5A34E7C0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0F7378-BAA7-4E05-9DEF-A3B18756475E}" type="pres">
      <dgm:prSet presAssocID="{4CAD509B-18A2-4EF6-9D8B-C0A126D63CF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2FEB3-EED6-47CB-A6BD-340773B2C181}" type="pres">
      <dgm:prSet presAssocID="{B5AA11F6-1E33-4B9F-B064-4D38116E34C7}" presName="spacer" presStyleCnt="0"/>
      <dgm:spPr/>
    </dgm:pt>
    <dgm:pt modelId="{30526478-77D3-40E9-8F81-9302EE44E907}" type="pres">
      <dgm:prSet presAssocID="{CA007908-6DB1-4535-85AF-0B9CEC3C33A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987F5-0401-4878-9922-8E65FB4D10F3}" type="pres">
      <dgm:prSet presAssocID="{47107073-24BC-46B1-B8EE-7ADE95971187}" presName="spacer" presStyleCnt="0"/>
      <dgm:spPr/>
    </dgm:pt>
    <dgm:pt modelId="{603BDB2D-5FC2-4D37-A9AD-74753376C64B}" type="pres">
      <dgm:prSet presAssocID="{313B5535-48F1-4B99-BBDA-D2E03745BD6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30EAB-29DE-4327-9F8C-FCD1E2D2EB9E}" srcId="{7D4B26BA-31ED-4B8A-A0A7-8D5A34E7C0BB}" destId="{313B5535-48F1-4B99-BBDA-D2E03745BD6C}" srcOrd="2" destOrd="0" parTransId="{CFF28F32-DB43-4761-8E74-3EB5780250BA}" sibTransId="{9E8659A6-65C3-496A-ADF9-291A0592102B}"/>
    <dgm:cxn modelId="{59151E55-C2FC-44A6-BFA8-C6BC5277DBAC}" type="presOf" srcId="{4CAD509B-18A2-4EF6-9D8B-C0A126D63CF2}" destId="{770F7378-BAA7-4E05-9DEF-A3B18756475E}" srcOrd="0" destOrd="0" presId="urn:microsoft.com/office/officeart/2005/8/layout/vList2"/>
    <dgm:cxn modelId="{0A374EFF-8C94-4931-A25B-9EFF33766E6C}" srcId="{7D4B26BA-31ED-4B8A-A0A7-8D5A34E7C0BB}" destId="{CA007908-6DB1-4535-85AF-0B9CEC3C33A2}" srcOrd="1" destOrd="0" parTransId="{383D3AE5-C9DB-4134-86F5-E4131AC42468}" sibTransId="{47107073-24BC-46B1-B8EE-7ADE95971187}"/>
    <dgm:cxn modelId="{647B2435-6625-4D9C-8DC4-F3C810B277E3}" type="presOf" srcId="{CA007908-6DB1-4535-85AF-0B9CEC3C33A2}" destId="{30526478-77D3-40E9-8F81-9302EE44E907}" srcOrd="0" destOrd="0" presId="urn:microsoft.com/office/officeart/2005/8/layout/vList2"/>
    <dgm:cxn modelId="{41B46F7B-6DFC-4CD3-9307-906398095534}" srcId="{7D4B26BA-31ED-4B8A-A0A7-8D5A34E7C0BB}" destId="{4CAD509B-18A2-4EF6-9D8B-C0A126D63CF2}" srcOrd="0" destOrd="0" parTransId="{2316E485-E189-4302-854A-E5ECC16C0064}" sibTransId="{B5AA11F6-1E33-4B9F-B064-4D38116E34C7}"/>
    <dgm:cxn modelId="{B39CF53B-720A-47D9-98EC-4428E9FA37A2}" type="presOf" srcId="{7D4B26BA-31ED-4B8A-A0A7-8D5A34E7C0BB}" destId="{FE10D480-0A15-453F-9CA9-3F4E5047C3F0}" srcOrd="0" destOrd="0" presId="urn:microsoft.com/office/officeart/2005/8/layout/vList2"/>
    <dgm:cxn modelId="{3177E60F-4120-4BB3-856B-DE5508BE0B06}" type="presOf" srcId="{313B5535-48F1-4B99-BBDA-D2E03745BD6C}" destId="{603BDB2D-5FC2-4D37-A9AD-74753376C64B}" srcOrd="0" destOrd="0" presId="urn:microsoft.com/office/officeart/2005/8/layout/vList2"/>
    <dgm:cxn modelId="{4803C1BE-B697-439F-8F52-8649E3E7495E}" type="presParOf" srcId="{FE10D480-0A15-453F-9CA9-3F4E5047C3F0}" destId="{770F7378-BAA7-4E05-9DEF-A3B18756475E}" srcOrd="0" destOrd="0" presId="urn:microsoft.com/office/officeart/2005/8/layout/vList2"/>
    <dgm:cxn modelId="{FB63BBE4-F29C-44C1-BB20-D4D93A3D31CD}" type="presParOf" srcId="{FE10D480-0A15-453F-9CA9-3F4E5047C3F0}" destId="{F802FEB3-EED6-47CB-A6BD-340773B2C181}" srcOrd="1" destOrd="0" presId="urn:microsoft.com/office/officeart/2005/8/layout/vList2"/>
    <dgm:cxn modelId="{E1D3B853-AEB9-466E-8AC3-BF9FF88C925C}" type="presParOf" srcId="{FE10D480-0A15-453F-9CA9-3F4E5047C3F0}" destId="{30526478-77D3-40E9-8F81-9302EE44E907}" srcOrd="2" destOrd="0" presId="urn:microsoft.com/office/officeart/2005/8/layout/vList2"/>
    <dgm:cxn modelId="{EC816C74-1886-4A3E-9D24-ECB63ADAFD6D}" type="presParOf" srcId="{FE10D480-0A15-453F-9CA9-3F4E5047C3F0}" destId="{29A987F5-0401-4878-9922-8E65FB4D10F3}" srcOrd="3" destOrd="0" presId="urn:microsoft.com/office/officeart/2005/8/layout/vList2"/>
    <dgm:cxn modelId="{F5CEC86A-9102-4AD3-91BC-9C583EBCCFE8}" type="presParOf" srcId="{FE10D480-0A15-453F-9CA9-3F4E5047C3F0}" destId="{603BDB2D-5FC2-4D37-A9AD-74753376C6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FEC431-13F0-4ED6-B5E2-5BB86BFDEA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3566D6-24D3-41C1-963F-2C3CE5C18ACB}">
      <dgm:prSet phldrT="[Текст]"/>
      <dgm:spPr/>
      <dgm:t>
        <a:bodyPr/>
        <a:lstStyle/>
        <a:p>
          <a:r>
            <a:rPr lang="ru-RU" dirty="0" smtClean="0"/>
            <a:t>Определение перечня объектов недвижимого имущества, в отношении которых налоговая база в 2017 году будет определяться как кадастровая стоимость;</a:t>
          </a:r>
          <a:endParaRPr lang="ru-RU" dirty="0"/>
        </a:p>
      </dgm:t>
    </dgm:pt>
    <dgm:pt modelId="{3C55EDE6-E6CA-43FD-9881-2D432CD06C84}" type="parTrans" cxnId="{A6E37951-D13E-4B15-AA8D-560D7922743A}">
      <dgm:prSet/>
      <dgm:spPr/>
      <dgm:t>
        <a:bodyPr/>
        <a:lstStyle/>
        <a:p>
          <a:endParaRPr lang="ru-RU"/>
        </a:p>
      </dgm:t>
    </dgm:pt>
    <dgm:pt modelId="{3E032C03-F66E-4682-8B1E-D2907C99F9C9}" type="sibTrans" cxnId="{A6E37951-D13E-4B15-AA8D-560D7922743A}">
      <dgm:prSet/>
      <dgm:spPr/>
      <dgm:t>
        <a:bodyPr/>
        <a:lstStyle/>
        <a:p>
          <a:endParaRPr lang="ru-RU"/>
        </a:p>
      </dgm:t>
    </dgm:pt>
    <dgm:pt modelId="{B1529DFD-C72D-440C-8E7C-72087E69C64E}">
      <dgm:prSet/>
      <dgm:spPr/>
      <dgm:t>
        <a:bodyPr/>
        <a:lstStyle/>
        <a:p>
          <a:r>
            <a:rPr lang="ru-RU" dirty="0" smtClean="0"/>
            <a:t>регистрация права собственности КЧР на имущество, находящееся в хозяйственном ведении республиканских государственных предприятий и оперативном управлении республиканских государственных учреждений, а так же в казне Карачаево-Черкесской Республики;</a:t>
          </a:r>
          <a:endParaRPr lang="ru-RU" dirty="0"/>
        </a:p>
      </dgm:t>
    </dgm:pt>
    <dgm:pt modelId="{64298FBC-288B-4340-924C-1DF83F29861E}" type="parTrans" cxnId="{21F64603-5649-499E-A976-66F1CF6AC80A}">
      <dgm:prSet/>
      <dgm:spPr/>
      <dgm:t>
        <a:bodyPr/>
        <a:lstStyle/>
        <a:p>
          <a:endParaRPr lang="ru-RU"/>
        </a:p>
      </dgm:t>
    </dgm:pt>
    <dgm:pt modelId="{D1EC5FFE-5AA6-4B2D-8FB6-45E86ECEC621}" type="sibTrans" cxnId="{21F64603-5649-499E-A976-66F1CF6AC80A}">
      <dgm:prSet/>
      <dgm:spPr/>
      <dgm:t>
        <a:bodyPr/>
        <a:lstStyle/>
        <a:p>
          <a:endParaRPr lang="ru-RU"/>
        </a:p>
      </dgm:t>
    </dgm:pt>
    <dgm:pt modelId="{78336AA8-6818-4A8B-8C06-BDA3185B133C}">
      <dgm:prSet/>
      <dgm:spPr/>
      <dgm:t>
        <a:bodyPr/>
        <a:lstStyle/>
        <a:p>
          <a:r>
            <a:rPr lang="ru-RU" dirty="0" smtClean="0"/>
            <a:t>оформление права собственности республики на вновь вводимые в эксплуатацию объекты недвижимости; </a:t>
          </a:r>
          <a:endParaRPr lang="ru-RU" dirty="0"/>
        </a:p>
      </dgm:t>
    </dgm:pt>
    <dgm:pt modelId="{9AC836D7-3B25-4BE8-89AE-149ADE9E77D2}" type="parTrans" cxnId="{FD7E5703-1CA3-43CE-95E2-7DE0432ECDB6}">
      <dgm:prSet/>
      <dgm:spPr/>
      <dgm:t>
        <a:bodyPr/>
        <a:lstStyle/>
        <a:p>
          <a:endParaRPr lang="ru-RU"/>
        </a:p>
      </dgm:t>
    </dgm:pt>
    <dgm:pt modelId="{8F5F11C4-3406-460D-8C03-064EA176D6EE}" type="sibTrans" cxnId="{FD7E5703-1CA3-43CE-95E2-7DE0432ECDB6}">
      <dgm:prSet/>
      <dgm:spPr/>
      <dgm:t>
        <a:bodyPr/>
        <a:lstStyle/>
        <a:p>
          <a:endParaRPr lang="ru-RU"/>
        </a:p>
      </dgm:t>
    </dgm:pt>
    <dgm:pt modelId="{39904B9D-FDC1-4BA9-872A-77D0159DC339}">
      <dgm:prSet/>
      <dgm:spPr/>
      <dgm:t>
        <a:bodyPr/>
        <a:lstStyle/>
        <a:p>
          <a:r>
            <a:rPr lang="ru-RU" dirty="0" smtClean="0"/>
            <a:t>Организация работы по принятию муниципальными образованиями республики нормативных правовых актов, утверждающих перечни муниципального имущества, предназначенного для передачи в пользование субъектам малого и среднего предпринимательства;</a:t>
          </a:r>
          <a:endParaRPr lang="ru-RU" dirty="0"/>
        </a:p>
      </dgm:t>
    </dgm:pt>
    <dgm:pt modelId="{401275F3-6A9D-49B8-8FED-8A2EBED9678F}" type="parTrans" cxnId="{E784EE71-4563-4A10-9801-86E59D5AD6FF}">
      <dgm:prSet/>
      <dgm:spPr/>
      <dgm:t>
        <a:bodyPr/>
        <a:lstStyle/>
        <a:p>
          <a:endParaRPr lang="ru-RU"/>
        </a:p>
      </dgm:t>
    </dgm:pt>
    <dgm:pt modelId="{3EE7CC57-0835-475B-92BA-6CD9D6D614D9}" type="sibTrans" cxnId="{E784EE71-4563-4A10-9801-86E59D5AD6FF}">
      <dgm:prSet/>
      <dgm:spPr/>
      <dgm:t>
        <a:bodyPr/>
        <a:lstStyle/>
        <a:p>
          <a:endParaRPr lang="ru-RU"/>
        </a:p>
      </dgm:t>
    </dgm:pt>
    <dgm:pt modelId="{E3B492C6-F237-4292-8C6F-F92A470936D2}">
      <dgm:prSet/>
      <dgm:spPr/>
      <dgm:t>
        <a:bodyPr/>
        <a:lstStyle/>
        <a:p>
          <a:r>
            <a:rPr lang="ru-RU" dirty="0" smtClean="0"/>
            <a:t>обеспечение поступления в бюджет КЧР неналоговых доходов от использования республиканского имущества;</a:t>
          </a:r>
          <a:endParaRPr lang="ru-RU" dirty="0"/>
        </a:p>
      </dgm:t>
    </dgm:pt>
    <dgm:pt modelId="{6698392E-CD69-4000-A213-58F9CC40DF38}" type="parTrans" cxnId="{90D73A2C-07BE-424B-9975-35D235731DAA}">
      <dgm:prSet/>
      <dgm:spPr/>
      <dgm:t>
        <a:bodyPr/>
        <a:lstStyle/>
        <a:p>
          <a:endParaRPr lang="ru-RU"/>
        </a:p>
      </dgm:t>
    </dgm:pt>
    <dgm:pt modelId="{028C8DE6-D643-4EFC-B047-4B52151F1085}" type="sibTrans" cxnId="{90D73A2C-07BE-424B-9975-35D235731DAA}">
      <dgm:prSet/>
      <dgm:spPr/>
      <dgm:t>
        <a:bodyPr/>
        <a:lstStyle/>
        <a:p>
          <a:endParaRPr lang="ru-RU"/>
        </a:p>
      </dgm:t>
    </dgm:pt>
    <dgm:pt modelId="{ACAFF443-D85A-4E20-AD9D-63E8E1D396D0}">
      <dgm:prSet phldrT="[Текст]"/>
      <dgm:spPr/>
      <dgm:t>
        <a:bodyPr/>
        <a:lstStyle/>
        <a:p>
          <a:r>
            <a:rPr lang="ru-RU" dirty="0" smtClean="0"/>
            <a:t>реализация Плана приватизации республиканского имущества;</a:t>
          </a:r>
          <a:endParaRPr lang="ru-RU" dirty="0"/>
        </a:p>
      </dgm:t>
    </dgm:pt>
    <dgm:pt modelId="{9001A94D-C616-4BBF-9DD9-659E42E0A48C}" type="parTrans" cxnId="{42DFB239-57F0-4228-8D6A-DB66CF1E9301}">
      <dgm:prSet/>
      <dgm:spPr/>
      <dgm:t>
        <a:bodyPr/>
        <a:lstStyle/>
        <a:p>
          <a:endParaRPr lang="ru-RU"/>
        </a:p>
      </dgm:t>
    </dgm:pt>
    <dgm:pt modelId="{1D71BD3B-9DAA-4858-82CE-B0CE2B31AEF9}" type="sibTrans" cxnId="{42DFB239-57F0-4228-8D6A-DB66CF1E9301}">
      <dgm:prSet/>
      <dgm:spPr/>
      <dgm:t>
        <a:bodyPr/>
        <a:lstStyle/>
        <a:p>
          <a:endParaRPr lang="ru-RU"/>
        </a:p>
      </dgm:t>
    </dgm:pt>
    <dgm:pt modelId="{8B577AB1-7198-4AB0-BF09-E67CAD092B11}">
      <dgm:prSet phldrT="[Текст]"/>
      <dgm:spPr/>
      <dgm:t>
        <a:bodyPr/>
        <a:lstStyle/>
        <a:p>
          <a:r>
            <a:rPr lang="ru-RU" dirty="0" smtClean="0"/>
            <a:t>обеспечение контроля за сохранностью, эффективностью использования и использованию по назначению республиканского имущества</a:t>
          </a:r>
          <a:endParaRPr lang="ru-RU" dirty="0"/>
        </a:p>
      </dgm:t>
    </dgm:pt>
    <dgm:pt modelId="{96EB1F02-E129-4CE8-9358-2DA29C952B67}" type="parTrans" cxnId="{A9D8AA5F-A5BE-47EF-B4B7-9406E7F996BB}">
      <dgm:prSet/>
      <dgm:spPr/>
      <dgm:t>
        <a:bodyPr/>
        <a:lstStyle/>
        <a:p>
          <a:endParaRPr lang="ru-RU"/>
        </a:p>
      </dgm:t>
    </dgm:pt>
    <dgm:pt modelId="{E7A934F0-4891-4364-A6AF-52A05528CC4E}" type="sibTrans" cxnId="{A9D8AA5F-A5BE-47EF-B4B7-9406E7F996BB}">
      <dgm:prSet/>
      <dgm:spPr/>
      <dgm:t>
        <a:bodyPr/>
        <a:lstStyle/>
        <a:p>
          <a:endParaRPr lang="ru-RU"/>
        </a:p>
      </dgm:t>
    </dgm:pt>
    <dgm:pt modelId="{DDD45E3C-7EB2-44A3-97AB-365B7E0F7977}" type="pres">
      <dgm:prSet presAssocID="{2CFEC431-13F0-4ED6-B5E2-5BB86BFDEA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58F853-BB01-49F9-AA91-ED585EA8C784}" type="pres">
      <dgm:prSet presAssocID="{913566D6-24D3-41C1-963F-2C3CE5C18AC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0C21BE-6EF7-44FA-B8D5-17B2E925E044}" type="pres">
      <dgm:prSet presAssocID="{3E032C03-F66E-4682-8B1E-D2907C99F9C9}" presName="spacer" presStyleCnt="0"/>
      <dgm:spPr/>
    </dgm:pt>
    <dgm:pt modelId="{194C1599-369A-449C-8A8C-E840C244954C}" type="pres">
      <dgm:prSet presAssocID="{39904B9D-FDC1-4BA9-872A-77D0159DC33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AEB51-A513-428D-83A3-8A04217B7F0E}" type="pres">
      <dgm:prSet presAssocID="{3EE7CC57-0835-475B-92BA-6CD9D6D614D9}" presName="spacer" presStyleCnt="0"/>
      <dgm:spPr/>
    </dgm:pt>
    <dgm:pt modelId="{0FD43361-A2EA-4E22-91D0-A402D16A185E}" type="pres">
      <dgm:prSet presAssocID="{E3B492C6-F237-4292-8C6F-F92A470936D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58735-1E17-47EF-800D-81EC088ACF26}" type="pres">
      <dgm:prSet presAssocID="{028C8DE6-D643-4EFC-B047-4B52151F1085}" presName="spacer" presStyleCnt="0"/>
      <dgm:spPr/>
    </dgm:pt>
    <dgm:pt modelId="{32FE9AE4-1242-43AE-83ED-81A66E80C4B2}" type="pres">
      <dgm:prSet presAssocID="{B1529DFD-C72D-440C-8E7C-72087E69C64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7CACE-37BA-452B-89F5-634362901E94}" type="pres">
      <dgm:prSet presAssocID="{D1EC5FFE-5AA6-4B2D-8FB6-45E86ECEC621}" presName="spacer" presStyleCnt="0"/>
      <dgm:spPr/>
    </dgm:pt>
    <dgm:pt modelId="{3FC3C6DF-2D1E-40AA-8CE5-E3DA9082C486}" type="pres">
      <dgm:prSet presAssocID="{78336AA8-6818-4A8B-8C06-BDA3185B133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DC326-099D-49F9-B0A3-C8F536AA8ACB}" type="pres">
      <dgm:prSet presAssocID="{8F5F11C4-3406-460D-8C03-064EA176D6EE}" presName="spacer" presStyleCnt="0"/>
      <dgm:spPr/>
    </dgm:pt>
    <dgm:pt modelId="{59C0D170-4FF8-4EA6-8D94-F79FD52F2D47}" type="pres">
      <dgm:prSet presAssocID="{ACAFF443-D85A-4E20-AD9D-63E8E1D396D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052023-C4A3-42D8-A0EA-AAD1EF070411}" type="pres">
      <dgm:prSet presAssocID="{1D71BD3B-9DAA-4858-82CE-B0CE2B31AEF9}" presName="spacer" presStyleCnt="0"/>
      <dgm:spPr/>
    </dgm:pt>
    <dgm:pt modelId="{8D82C930-EDB7-439A-8573-F230AF9D4EC7}" type="pres">
      <dgm:prSet presAssocID="{8B577AB1-7198-4AB0-BF09-E67CAD092B1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684E5F-781F-4E28-9793-ED37667BB1AC}" type="presOf" srcId="{39904B9D-FDC1-4BA9-872A-77D0159DC339}" destId="{194C1599-369A-449C-8A8C-E840C244954C}" srcOrd="0" destOrd="0" presId="urn:microsoft.com/office/officeart/2005/8/layout/vList2"/>
    <dgm:cxn modelId="{21F64603-5649-499E-A976-66F1CF6AC80A}" srcId="{2CFEC431-13F0-4ED6-B5E2-5BB86BFDEA53}" destId="{B1529DFD-C72D-440C-8E7C-72087E69C64E}" srcOrd="3" destOrd="0" parTransId="{64298FBC-288B-4340-924C-1DF83F29861E}" sibTransId="{D1EC5FFE-5AA6-4B2D-8FB6-45E86ECEC621}"/>
    <dgm:cxn modelId="{B4C5DFA1-2C36-403F-BF6E-00DD9A3CE16D}" type="presOf" srcId="{E3B492C6-F237-4292-8C6F-F92A470936D2}" destId="{0FD43361-A2EA-4E22-91D0-A402D16A185E}" srcOrd="0" destOrd="0" presId="urn:microsoft.com/office/officeart/2005/8/layout/vList2"/>
    <dgm:cxn modelId="{AB3EC188-43AC-495F-9D3A-21AF2DD022D7}" type="presOf" srcId="{B1529DFD-C72D-440C-8E7C-72087E69C64E}" destId="{32FE9AE4-1242-43AE-83ED-81A66E80C4B2}" srcOrd="0" destOrd="0" presId="urn:microsoft.com/office/officeart/2005/8/layout/vList2"/>
    <dgm:cxn modelId="{FD7E5703-1CA3-43CE-95E2-7DE0432ECDB6}" srcId="{2CFEC431-13F0-4ED6-B5E2-5BB86BFDEA53}" destId="{78336AA8-6818-4A8B-8C06-BDA3185B133C}" srcOrd="4" destOrd="0" parTransId="{9AC836D7-3B25-4BE8-89AE-149ADE9E77D2}" sibTransId="{8F5F11C4-3406-460D-8C03-064EA176D6EE}"/>
    <dgm:cxn modelId="{42DFB239-57F0-4228-8D6A-DB66CF1E9301}" srcId="{2CFEC431-13F0-4ED6-B5E2-5BB86BFDEA53}" destId="{ACAFF443-D85A-4E20-AD9D-63E8E1D396D0}" srcOrd="5" destOrd="0" parTransId="{9001A94D-C616-4BBF-9DD9-659E42E0A48C}" sibTransId="{1D71BD3B-9DAA-4858-82CE-B0CE2B31AEF9}"/>
    <dgm:cxn modelId="{196B7585-92E1-42E5-B606-28C667C26642}" type="presOf" srcId="{8B577AB1-7198-4AB0-BF09-E67CAD092B11}" destId="{8D82C930-EDB7-439A-8573-F230AF9D4EC7}" srcOrd="0" destOrd="0" presId="urn:microsoft.com/office/officeart/2005/8/layout/vList2"/>
    <dgm:cxn modelId="{A9D8AA5F-A5BE-47EF-B4B7-9406E7F996BB}" srcId="{2CFEC431-13F0-4ED6-B5E2-5BB86BFDEA53}" destId="{8B577AB1-7198-4AB0-BF09-E67CAD092B11}" srcOrd="6" destOrd="0" parTransId="{96EB1F02-E129-4CE8-9358-2DA29C952B67}" sibTransId="{E7A934F0-4891-4364-A6AF-52A05528CC4E}"/>
    <dgm:cxn modelId="{035E3533-CC07-4D03-9AE4-11C5FBF06BAB}" type="presOf" srcId="{78336AA8-6818-4A8B-8C06-BDA3185B133C}" destId="{3FC3C6DF-2D1E-40AA-8CE5-E3DA9082C486}" srcOrd="0" destOrd="0" presId="urn:microsoft.com/office/officeart/2005/8/layout/vList2"/>
    <dgm:cxn modelId="{D4893B67-50AC-4801-8545-091542ED04AE}" type="presOf" srcId="{2CFEC431-13F0-4ED6-B5E2-5BB86BFDEA53}" destId="{DDD45E3C-7EB2-44A3-97AB-365B7E0F7977}" srcOrd="0" destOrd="0" presId="urn:microsoft.com/office/officeart/2005/8/layout/vList2"/>
    <dgm:cxn modelId="{90D73A2C-07BE-424B-9975-35D235731DAA}" srcId="{2CFEC431-13F0-4ED6-B5E2-5BB86BFDEA53}" destId="{E3B492C6-F237-4292-8C6F-F92A470936D2}" srcOrd="2" destOrd="0" parTransId="{6698392E-CD69-4000-A213-58F9CC40DF38}" sibTransId="{028C8DE6-D643-4EFC-B047-4B52151F1085}"/>
    <dgm:cxn modelId="{5B83B662-D04A-4556-9132-914163D39C7B}" type="presOf" srcId="{913566D6-24D3-41C1-963F-2C3CE5C18ACB}" destId="{3B58F853-BB01-49F9-AA91-ED585EA8C784}" srcOrd="0" destOrd="0" presId="urn:microsoft.com/office/officeart/2005/8/layout/vList2"/>
    <dgm:cxn modelId="{759875A0-7E08-48B2-8A08-CBA6BF17272E}" type="presOf" srcId="{ACAFF443-D85A-4E20-AD9D-63E8E1D396D0}" destId="{59C0D170-4FF8-4EA6-8D94-F79FD52F2D47}" srcOrd="0" destOrd="0" presId="urn:microsoft.com/office/officeart/2005/8/layout/vList2"/>
    <dgm:cxn modelId="{E784EE71-4563-4A10-9801-86E59D5AD6FF}" srcId="{2CFEC431-13F0-4ED6-B5E2-5BB86BFDEA53}" destId="{39904B9D-FDC1-4BA9-872A-77D0159DC339}" srcOrd="1" destOrd="0" parTransId="{401275F3-6A9D-49B8-8FED-8A2EBED9678F}" sibTransId="{3EE7CC57-0835-475B-92BA-6CD9D6D614D9}"/>
    <dgm:cxn modelId="{A6E37951-D13E-4B15-AA8D-560D7922743A}" srcId="{2CFEC431-13F0-4ED6-B5E2-5BB86BFDEA53}" destId="{913566D6-24D3-41C1-963F-2C3CE5C18ACB}" srcOrd="0" destOrd="0" parTransId="{3C55EDE6-E6CA-43FD-9881-2D432CD06C84}" sibTransId="{3E032C03-F66E-4682-8B1E-D2907C99F9C9}"/>
    <dgm:cxn modelId="{BC0932C6-2797-4E1B-B285-EA151D50984C}" type="presParOf" srcId="{DDD45E3C-7EB2-44A3-97AB-365B7E0F7977}" destId="{3B58F853-BB01-49F9-AA91-ED585EA8C784}" srcOrd="0" destOrd="0" presId="urn:microsoft.com/office/officeart/2005/8/layout/vList2"/>
    <dgm:cxn modelId="{C87AFC0B-1B9B-4D90-AACC-A73A054EF1FD}" type="presParOf" srcId="{DDD45E3C-7EB2-44A3-97AB-365B7E0F7977}" destId="{290C21BE-6EF7-44FA-B8D5-17B2E925E044}" srcOrd="1" destOrd="0" presId="urn:microsoft.com/office/officeart/2005/8/layout/vList2"/>
    <dgm:cxn modelId="{39471AD5-E067-49A1-A7F4-060F5A595D64}" type="presParOf" srcId="{DDD45E3C-7EB2-44A3-97AB-365B7E0F7977}" destId="{194C1599-369A-449C-8A8C-E840C244954C}" srcOrd="2" destOrd="0" presId="urn:microsoft.com/office/officeart/2005/8/layout/vList2"/>
    <dgm:cxn modelId="{5839F4FF-269A-4A64-90E2-92C692A0D48F}" type="presParOf" srcId="{DDD45E3C-7EB2-44A3-97AB-365B7E0F7977}" destId="{BDBAEB51-A513-428D-83A3-8A04217B7F0E}" srcOrd="3" destOrd="0" presId="urn:microsoft.com/office/officeart/2005/8/layout/vList2"/>
    <dgm:cxn modelId="{2C2F6FF3-C740-41E4-AADE-3808DD17B176}" type="presParOf" srcId="{DDD45E3C-7EB2-44A3-97AB-365B7E0F7977}" destId="{0FD43361-A2EA-4E22-91D0-A402D16A185E}" srcOrd="4" destOrd="0" presId="urn:microsoft.com/office/officeart/2005/8/layout/vList2"/>
    <dgm:cxn modelId="{ED4FB72F-ED37-45F5-819F-7A7CFF3CA112}" type="presParOf" srcId="{DDD45E3C-7EB2-44A3-97AB-365B7E0F7977}" destId="{85358735-1E17-47EF-800D-81EC088ACF26}" srcOrd="5" destOrd="0" presId="urn:microsoft.com/office/officeart/2005/8/layout/vList2"/>
    <dgm:cxn modelId="{736FB6BB-C2AB-479F-85E6-04FE21A81278}" type="presParOf" srcId="{DDD45E3C-7EB2-44A3-97AB-365B7E0F7977}" destId="{32FE9AE4-1242-43AE-83ED-81A66E80C4B2}" srcOrd="6" destOrd="0" presId="urn:microsoft.com/office/officeart/2005/8/layout/vList2"/>
    <dgm:cxn modelId="{327C2DCC-7F52-4A80-8631-BD479C29FC59}" type="presParOf" srcId="{DDD45E3C-7EB2-44A3-97AB-365B7E0F7977}" destId="{FB57CACE-37BA-452B-89F5-634362901E94}" srcOrd="7" destOrd="0" presId="urn:microsoft.com/office/officeart/2005/8/layout/vList2"/>
    <dgm:cxn modelId="{CDBCA3EA-4BBE-46B3-BD5C-E456C43D08BD}" type="presParOf" srcId="{DDD45E3C-7EB2-44A3-97AB-365B7E0F7977}" destId="{3FC3C6DF-2D1E-40AA-8CE5-E3DA9082C486}" srcOrd="8" destOrd="0" presId="urn:microsoft.com/office/officeart/2005/8/layout/vList2"/>
    <dgm:cxn modelId="{376A8096-4BEC-4838-9D10-DA00BEC220ED}" type="presParOf" srcId="{DDD45E3C-7EB2-44A3-97AB-365B7E0F7977}" destId="{B9EDC326-099D-49F9-B0A3-C8F536AA8ACB}" srcOrd="9" destOrd="0" presId="urn:microsoft.com/office/officeart/2005/8/layout/vList2"/>
    <dgm:cxn modelId="{BF95D7A1-A674-4A2C-AA4B-D287DFCC5384}" type="presParOf" srcId="{DDD45E3C-7EB2-44A3-97AB-365B7E0F7977}" destId="{59C0D170-4FF8-4EA6-8D94-F79FD52F2D47}" srcOrd="10" destOrd="0" presId="urn:microsoft.com/office/officeart/2005/8/layout/vList2"/>
    <dgm:cxn modelId="{9DE139B7-0A3D-4F28-B7A4-87A57157DC63}" type="presParOf" srcId="{DDD45E3C-7EB2-44A3-97AB-365B7E0F7977}" destId="{2B052023-C4A3-42D8-A0EA-AAD1EF070411}" srcOrd="11" destOrd="0" presId="urn:microsoft.com/office/officeart/2005/8/layout/vList2"/>
    <dgm:cxn modelId="{4F19888F-777E-4559-B773-B2B9CEC9FF6D}" type="presParOf" srcId="{DDD45E3C-7EB2-44A3-97AB-365B7E0F7977}" destId="{8D82C930-EDB7-439A-8573-F230AF9D4EC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02463F-FB8D-4ABA-81DB-E7CE79AC390D}">
      <dsp:nvSpPr>
        <dsp:cNvPr id="0" name=""/>
        <dsp:cNvSpPr/>
      </dsp:nvSpPr>
      <dsp:spPr>
        <a:xfrm>
          <a:off x="0" y="258136"/>
          <a:ext cx="8229600" cy="10708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Реализация плана приватизации на 2015</a:t>
          </a:r>
          <a:endParaRPr lang="ru-RU" sz="2100" kern="1200" dirty="0"/>
        </a:p>
      </dsp:txBody>
      <dsp:txXfrm>
        <a:off x="0" y="258136"/>
        <a:ext cx="8229600" cy="1070876"/>
      </dsp:txXfrm>
    </dsp:sp>
    <dsp:sp modelId="{A4333F41-B671-4710-B486-276B8E527683}">
      <dsp:nvSpPr>
        <dsp:cNvPr id="0" name=""/>
        <dsp:cNvSpPr/>
      </dsp:nvSpPr>
      <dsp:spPr>
        <a:xfrm>
          <a:off x="0" y="1318130"/>
          <a:ext cx="8229600" cy="12536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Оформление права собственности КЧР на объекты недвижимого имущества</a:t>
          </a:r>
          <a:endParaRPr lang="ru-RU" sz="2100" kern="1200" dirty="0"/>
        </a:p>
      </dsp:txBody>
      <dsp:txXfrm>
        <a:off x="0" y="1318130"/>
        <a:ext cx="8229600" cy="1253641"/>
      </dsp:txXfrm>
    </dsp:sp>
    <dsp:sp modelId="{37F6CFB8-BC03-4D19-92D8-C4E0EA76A367}">
      <dsp:nvSpPr>
        <dsp:cNvPr id="0" name=""/>
        <dsp:cNvSpPr/>
      </dsp:nvSpPr>
      <dsp:spPr>
        <a:xfrm>
          <a:off x="0" y="2643205"/>
          <a:ext cx="8229600" cy="17467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Проведение инвентаризации имущества, находящегося на балансе республиканских государственных унитарных предприятий и учреждений с  целью выявления неиспользуемых или неэффективно используемых объектов недвижимости и дальнейшей их передаче субъектам малого предпринимательства или реализации</a:t>
          </a:r>
          <a:endParaRPr lang="ru-RU" sz="2100" kern="1200" dirty="0"/>
        </a:p>
      </dsp:txBody>
      <dsp:txXfrm>
        <a:off x="0" y="2643205"/>
        <a:ext cx="8229600" cy="17467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0F7378-BAA7-4E05-9DEF-A3B18756475E}">
      <dsp:nvSpPr>
        <dsp:cNvPr id="0" name=""/>
        <dsp:cNvSpPr/>
      </dsp:nvSpPr>
      <dsp:spPr>
        <a:xfrm>
          <a:off x="0" y="402904"/>
          <a:ext cx="8229600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пакеты акций 3-х акционерных обществ;</a:t>
          </a:r>
          <a:endParaRPr lang="ru-RU" sz="2400" kern="1200" dirty="0"/>
        </a:p>
      </dsp:txBody>
      <dsp:txXfrm>
        <a:off x="0" y="402904"/>
        <a:ext cx="8229600" cy="1254825"/>
      </dsp:txXfrm>
    </dsp:sp>
    <dsp:sp modelId="{30526478-77D3-40E9-8F81-9302EE44E907}">
      <dsp:nvSpPr>
        <dsp:cNvPr id="0" name=""/>
        <dsp:cNvSpPr/>
      </dsp:nvSpPr>
      <dsp:spPr>
        <a:xfrm>
          <a:off x="0" y="1726850"/>
          <a:ext cx="8229600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- 12 объектов недвижимого имущества, в том числе 3 земельных участка;</a:t>
          </a:r>
          <a:endParaRPr lang="ru-RU" sz="2400" kern="1200"/>
        </a:p>
      </dsp:txBody>
      <dsp:txXfrm>
        <a:off x="0" y="1726850"/>
        <a:ext cx="8229600" cy="1254825"/>
      </dsp:txXfrm>
    </dsp:sp>
    <dsp:sp modelId="{603BDB2D-5FC2-4D37-A9AD-74753376C64B}">
      <dsp:nvSpPr>
        <dsp:cNvPr id="0" name=""/>
        <dsp:cNvSpPr/>
      </dsp:nvSpPr>
      <dsp:spPr>
        <a:xfrm>
          <a:off x="0" y="3050795"/>
          <a:ext cx="8229600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- преобразование КЧРГУП «Канатные дороги Домбая» в общество с ограниченной ответственностью и последующая продажа 100% доли в ООО «Канатные дороги Домбая»</a:t>
          </a:r>
          <a:endParaRPr lang="ru-RU" sz="2400" kern="1200"/>
        </a:p>
      </dsp:txBody>
      <dsp:txXfrm>
        <a:off x="0" y="3050795"/>
        <a:ext cx="8229600" cy="12548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58F853-BB01-49F9-AA91-ED585EA8C784}">
      <dsp:nvSpPr>
        <dsp:cNvPr id="0" name=""/>
        <dsp:cNvSpPr/>
      </dsp:nvSpPr>
      <dsp:spPr>
        <a:xfrm>
          <a:off x="0" y="116909"/>
          <a:ext cx="8258203" cy="63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Определение перечня объектов недвижимого имущества, в отношении которых налоговая база в 2017 году будет определяться как кадастровая стоимость;</a:t>
          </a:r>
          <a:endParaRPr lang="ru-RU" sz="1200" kern="1200" dirty="0"/>
        </a:p>
      </dsp:txBody>
      <dsp:txXfrm>
        <a:off x="0" y="116909"/>
        <a:ext cx="8258203" cy="637064"/>
      </dsp:txXfrm>
    </dsp:sp>
    <dsp:sp modelId="{194C1599-369A-449C-8A8C-E840C244954C}">
      <dsp:nvSpPr>
        <dsp:cNvPr id="0" name=""/>
        <dsp:cNvSpPr/>
      </dsp:nvSpPr>
      <dsp:spPr>
        <a:xfrm>
          <a:off x="0" y="788534"/>
          <a:ext cx="8258203" cy="63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Организация работы по принятию муниципальными образованиями республики нормативных правовых актов, утверждающих перечни муниципального имущества, предназначенного для передачи в пользование субъектам малого и среднего предпринимательства;</a:t>
          </a:r>
          <a:endParaRPr lang="ru-RU" sz="1200" kern="1200" dirty="0"/>
        </a:p>
      </dsp:txBody>
      <dsp:txXfrm>
        <a:off x="0" y="788534"/>
        <a:ext cx="8258203" cy="637064"/>
      </dsp:txXfrm>
    </dsp:sp>
    <dsp:sp modelId="{0FD43361-A2EA-4E22-91D0-A402D16A185E}">
      <dsp:nvSpPr>
        <dsp:cNvPr id="0" name=""/>
        <dsp:cNvSpPr/>
      </dsp:nvSpPr>
      <dsp:spPr>
        <a:xfrm>
          <a:off x="0" y="1460159"/>
          <a:ext cx="8258203" cy="63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обеспечение поступления в бюджет КЧР неналоговых доходов от использования республиканского имущества;</a:t>
          </a:r>
          <a:endParaRPr lang="ru-RU" sz="1200" kern="1200" dirty="0"/>
        </a:p>
      </dsp:txBody>
      <dsp:txXfrm>
        <a:off x="0" y="1460159"/>
        <a:ext cx="8258203" cy="637064"/>
      </dsp:txXfrm>
    </dsp:sp>
    <dsp:sp modelId="{32FE9AE4-1242-43AE-83ED-81A66E80C4B2}">
      <dsp:nvSpPr>
        <dsp:cNvPr id="0" name=""/>
        <dsp:cNvSpPr/>
      </dsp:nvSpPr>
      <dsp:spPr>
        <a:xfrm>
          <a:off x="0" y="2131784"/>
          <a:ext cx="8258203" cy="63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регистрация права собственности КЧР на имущество, находящееся в хозяйственном ведении республиканских государственных предприятий и оперативном управлении республиканских государственных учреждений, а так же в казне Карачаево-Черкесской Республики;</a:t>
          </a:r>
          <a:endParaRPr lang="ru-RU" sz="1200" kern="1200" dirty="0"/>
        </a:p>
      </dsp:txBody>
      <dsp:txXfrm>
        <a:off x="0" y="2131784"/>
        <a:ext cx="8258203" cy="637064"/>
      </dsp:txXfrm>
    </dsp:sp>
    <dsp:sp modelId="{3FC3C6DF-2D1E-40AA-8CE5-E3DA9082C486}">
      <dsp:nvSpPr>
        <dsp:cNvPr id="0" name=""/>
        <dsp:cNvSpPr/>
      </dsp:nvSpPr>
      <dsp:spPr>
        <a:xfrm>
          <a:off x="0" y="2803409"/>
          <a:ext cx="8258203" cy="63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оформление права собственности республики на вновь вводимые в эксплуатацию объекты недвижимости; </a:t>
          </a:r>
          <a:endParaRPr lang="ru-RU" sz="1200" kern="1200" dirty="0"/>
        </a:p>
      </dsp:txBody>
      <dsp:txXfrm>
        <a:off x="0" y="2803409"/>
        <a:ext cx="8258203" cy="637064"/>
      </dsp:txXfrm>
    </dsp:sp>
    <dsp:sp modelId="{59C0D170-4FF8-4EA6-8D94-F79FD52F2D47}">
      <dsp:nvSpPr>
        <dsp:cNvPr id="0" name=""/>
        <dsp:cNvSpPr/>
      </dsp:nvSpPr>
      <dsp:spPr>
        <a:xfrm>
          <a:off x="0" y="3475034"/>
          <a:ext cx="8258203" cy="63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реализация Плана приватизации республиканского имущества;</a:t>
          </a:r>
          <a:endParaRPr lang="ru-RU" sz="1200" kern="1200" dirty="0"/>
        </a:p>
      </dsp:txBody>
      <dsp:txXfrm>
        <a:off x="0" y="3475034"/>
        <a:ext cx="8258203" cy="637064"/>
      </dsp:txXfrm>
    </dsp:sp>
    <dsp:sp modelId="{8D82C930-EDB7-439A-8573-F230AF9D4EC7}">
      <dsp:nvSpPr>
        <dsp:cNvPr id="0" name=""/>
        <dsp:cNvSpPr/>
      </dsp:nvSpPr>
      <dsp:spPr>
        <a:xfrm>
          <a:off x="0" y="4146659"/>
          <a:ext cx="8258203" cy="63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обеспечение контроля за сохранностью, эффективностью использования и использованию по назначению республиканского имущества</a:t>
          </a:r>
          <a:endParaRPr lang="ru-RU" sz="1200" kern="1200" dirty="0"/>
        </a:p>
      </dsp:txBody>
      <dsp:txXfrm>
        <a:off x="0" y="4146659"/>
        <a:ext cx="8258203" cy="637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CC7CB-9E71-4654-B968-433C53EE9043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BE1E6-AC9D-451F-92FB-91B08DBC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BE1E6-AC9D-451F-92FB-91B08DBCAF5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BE1E6-AC9D-451F-92FB-91B08DBCAF5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BE1E6-AC9D-451F-92FB-91B08DBCAF5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58204" cy="114300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Основные задачи Министерства в сфере имущественных отношений в 2015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85926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Инвентаризация республиканского имущества</a:t>
            </a:r>
            <a:endParaRPr lang="ru-RU" dirty="0"/>
          </a:p>
        </p:txBody>
      </p:sp>
      <p:pic>
        <p:nvPicPr>
          <p:cNvPr id="5" name="Содержимое 4" descr="IMG_57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357430"/>
            <a:ext cx="4471990" cy="3294872"/>
          </a:xfrm>
        </p:spPr>
      </p:pic>
      <p:pic>
        <p:nvPicPr>
          <p:cNvPr id="6" name="Содержимое 5" descr="IMG_59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2000240"/>
            <a:ext cx="3143272" cy="388620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Инвентаризация республиканского имущества</a:t>
            </a:r>
            <a:endParaRPr lang="ru-RU" dirty="0"/>
          </a:p>
        </p:txBody>
      </p:sp>
      <p:pic>
        <p:nvPicPr>
          <p:cNvPr id="5" name="Содержимое 4" descr="IMG_57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509186"/>
          </a:xfrm>
        </p:spPr>
      </p:pic>
      <p:pic>
        <p:nvPicPr>
          <p:cNvPr id="6" name="Содержимое 5" descr="IMG_59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285992"/>
            <a:ext cx="3786214" cy="35719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Неналоговые доходы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Доходы от использования имущества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Поступления в республиканский бюджет в 2015 году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285860"/>
          <a:ext cx="8472518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Поступления в бюджет КЧР в 2015 году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14282" y="1428736"/>
          <a:ext cx="4429156" cy="4740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5000628" y="1600201"/>
          <a:ext cx="3686172" cy="4329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Министерством в 2015 году заключены: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26 договоров найма специализированного жилого помещения с детьми – сиротами; </a:t>
            </a:r>
          </a:p>
          <a:p>
            <a:r>
              <a:rPr lang="ru-RU" dirty="0" smtClean="0"/>
              <a:t>20 договоров передачи квартир в собственность, из них 7 – с детьми сиротами. </a:t>
            </a:r>
          </a:p>
          <a:p>
            <a:r>
              <a:rPr lang="ru-RU" dirty="0" smtClean="0"/>
              <a:t>7 договоров социального найма;</a:t>
            </a:r>
          </a:p>
          <a:p>
            <a:r>
              <a:rPr lang="ru-RU" dirty="0" smtClean="0"/>
              <a:t>6 договоров аренды объектов недвижимого имущества, в том числе объекты газового и </a:t>
            </a:r>
            <a:r>
              <a:rPr lang="ru-RU" dirty="0" err="1" smtClean="0"/>
              <a:t>электросетевого</a:t>
            </a:r>
            <a:r>
              <a:rPr lang="ru-RU" dirty="0" smtClean="0"/>
              <a:t> хозяйства, водозабора и сетей водоснабжения, канализации и комплекса систем очистки сточных вод, входящих в состав коммунальной инфраструктуры всесезонного туристско-рекреационного комплекса «Архыз».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Юридические лица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Недвижимое имущество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Движимое имущество, в т.ч. транспорт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28596" y="1571612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29697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В Прогнозный план (Программу) приватизации республиканского имущества были включены: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85926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задачи на 2016 год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58204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анат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8358246" cy="611632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анатк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42852"/>
            <a:ext cx="8678802" cy="642939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307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2852"/>
            <a:ext cx="8715403" cy="64294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00034" y="428604"/>
          <a:ext cx="8429684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00034" y="428604"/>
          <a:ext cx="8429684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Инвентаризация республиканского имущества</a:t>
            </a:r>
            <a:endParaRPr lang="ru-RU" dirty="0"/>
          </a:p>
        </p:txBody>
      </p:sp>
      <p:pic>
        <p:nvPicPr>
          <p:cNvPr id="5" name="Содержимое 4" descr="IMG_46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1714488"/>
            <a:ext cx="4194226" cy="4714908"/>
          </a:xfrm>
        </p:spPr>
      </p:pic>
      <p:pic>
        <p:nvPicPr>
          <p:cNvPr id="7" name="Содержимое 6" descr="IMG_57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959454" cy="475775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Инвентаризация республиканского имущества</a:t>
            </a:r>
            <a:endParaRPr lang="ru-RU" dirty="0"/>
          </a:p>
        </p:txBody>
      </p:sp>
      <p:pic>
        <p:nvPicPr>
          <p:cNvPr id="5" name="Содержимое 4" descr="IMG_46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4643470" cy="4286280"/>
          </a:xfrm>
        </p:spPr>
      </p:pic>
      <p:pic>
        <p:nvPicPr>
          <p:cNvPr id="7" name="Содержимое 6" descr="IMG_57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816578" cy="490063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1072</TotalTime>
  <Words>393</Words>
  <Application>Microsoft Office PowerPoint</Application>
  <PresentationFormat>Экран (4:3)</PresentationFormat>
  <Paragraphs>47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Основные задачи Министерства в сфере имущественных отношений в 2015 </vt:lpstr>
      <vt:lpstr>В Прогнозный план (Программу) приватизации республиканского имущества были включены:</vt:lpstr>
      <vt:lpstr>Слайд 3</vt:lpstr>
      <vt:lpstr>Слайд 4</vt:lpstr>
      <vt:lpstr>Слайд 5</vt:lpstr>
      <vt:lpstr>Слайд 6</vt:lpstr>
      <vt:lpstr>Слайд 7</vt:lpstr>
      <vt:lpstr>Инвентаризация республиканского имущества</vt:lpstr>
      <vt:lpstr>Инвентаризация республиканского имущества</vt:lpstr>
      <vt:lpstr>Инвентаризация республиканского имущества</vt:lpstr>
      <vt:lpstr>Инвентаризация республиканского имущества</vt:lpstr>
      <vt:lpstr>Неналоговые доходы</vt:lpstr>
      <vt:lpstr>Доходы от использования имущества</vt:lpstr>
      <vt:lpstr>Поступления в республиканский бюджет в 2015 году</vt:lpstr>
      <vt:lpstr>Поступления в бюджет КЧР в 2015 году</vt:lpstr>
      <vt:lpstr>Министерством в 2015 году заключены:</vt:lpstr>
      <vt:lpstr>Юридические лица</vt:lpstr>
      <vt:lpstr>Недвижимое имущество</vt:lpstr>
      <vt:lpstr>Движимое имущество, в т.ч. транспорт</vt:lpstr>
      <vt:lpstr>Основные задачи на 2016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Dzhukaeva</dc:creator>
  <cp:lastModifiedBy>Dzhukaeva</cp:lastModifiedBy>
  <cp:revision>115</cp:revision>
  <dcterms:created xsi:type="dcterms:W3CDTF">2016-03-31T06:12:46Z</dcterms:created>
  <dcterms:modified xsi:type="dcterms:W3CDTF">2016-04-07T08:35:12Z</dcterms:modified>
</cp:coreProperties>
</file>