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74" r:id="rId3"/>
    <p:sldId id="268" r:id="rId4"/>
    <p:sldId id="272" r:id="rId5"/>
    <p:sldId id="258" r:id="rId6"/>
    <p:sldId id="259" r:id="rId7"/>
    <p:sldId id="269" r:id="rId8"/>
    <p:sldId id="266" r:id="rId9"/>
    <p:sldId id="262" r:id="rId10"/>
    <p:sldId id="261" r:id="rId11"/>
    <p:sldId id="256" r:id="rId12"/>
    <p:sldId id="263" r:id="rId13"/>
    <p:sldId id="280" r:id="rId14"/>
    <p:sldId id="278" r:id="rId15"/>
    <p:sldId id="275" r:id="rId16"/>
    <p:sldId id="276" r:id="rId17"/>
    <p:sldId id="279" r:id="rId18"/>
    <p:sldId id="273" r:id="rId19"/>
    <p:sldId id="27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27" autoAdjust="0"/>
    <p:restoredTop sz="94717" autoAdjust="0"/>
  </p:normalViewPr>
  <p:slideViewPr>
    <p:cSldViewPr>
      <p:cViewPr varScale="1">
        <p:scale>
          <a:sx n="98" d="100"/>
          <a:sy n="98" d="100"/>
        </p:scale>
        <p:origin x="-90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800"/>
            </a:pPr>
            <a:r>
              <a:rPr lang="ru-RU" sz="2800"/>
              <a:t>количество действующих лицензий</a:t>
            </a:r>
          </a:p>
        </c:rich>
      </c:tx>
      <c:layout>
        <c:manualLayout>
          <c:xMode val="edge"/>
          <c:yMode val="edge"/>
          <c:x val="0.16038490007401923"/>
          <c:y val="1.403498948665092E-2"/>
        </c:manualLayout>
      </c:layout>
      <c:spPr>
        <a:solidFill>
          <a:schemeClr val="bg1">
            <a:lumMod val="75000"/>
          </a:schemeClr>
        </a:solidFill>
        <a:ln w="9525" cap="flat" cmpd="sng" algn="ctr">
          <a:solidFill>
            <a:srgbClr val="FFC000"/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</c:spPr>
    </c:title>
    <c:plotArea>
      <c:layout>
        <c:manualLayout>
          <c:layoutTarget val="inner"/>
          <c:xMode val="edge"/>
          <c:yMode val="edge"/>
          <c:x val="0.16360498599735748"/>
          <c:y val="0.20109892862563195"/>
          <c:w val="0.56969667215516973"/>
          <c:h val="0.6946279143784618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выданных лицензий</c:v>
                </c:pt>
              </c:strCache>
            </c:strRef>
          </c:tx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elete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61</c:v>
                </c:pt>
                <c:pt idx="1">
                  <c:v>73</c:v>
                </c:pt>
                <c:pt idx="2">
                  <c:v>109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/>
    </c:legend>
    <c:plotVisOnly val="1"/>
  </c:chart>
  <c:txPr>
    <a:bodyPr/>
    <a:lstStyle/>
    <a:p>
      <a:pPr>
        <a:defRPr sz="1800"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sz="4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количество выданных лицензий</a:t>
            </a:r>
          </a:p>
        </c:rich>
      </c:tx>
      <c:layout>
        <c:manualLayout>
          <c:xMode val="edge"/>
          <c:yMode val="edge"/>
          <c:x val="0.14142473193538471"/>
          <c:y val="1.3675117961352181E-2"/>
        </c:manualLayout>
      </c:layout>
      <c:spPr>
        <a:solidFill>
          <a:schemeClr val="bg1">
            <a:lumMod val="75000"/>
          </a:schemeClr>
        </a:solidFill>
        <a:ln w="9525" cap="flat" cmpd="sng" algn="ctr">
          <a:solidFill>
            <a:srgbClr val="FFC000"/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</c:sp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6.8772082085164762E-2"/>
          <c:y val="0.307562376125326"/>
          <c:w val="0.64992399003331602"/>
          <c:h val="0.6216599152501618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выданных лицензий</c:v>
                </c:pt>
              </c:strCache>
            </c:strRef>
          </c:tx>
          <c:explosion val="5"/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elete val="1"/>
          </c:dLbls>
          <c:cat>
            <c:numRef>
              <c:f>Лист1!$A$2:$A$4</c:f>
              <c:numCache>
                <c:formatCode>dd/mm/yyyy</c:formatCode>
                <c:ptCount val="3"/>
                <c:pt idx="0">
                  <c:v>41640</c:v>
                </c:pt>
                <c:pt idx="1">
                  <c:v>42005</c:v>
                </c:pt>
                <c:pt idx="2">
                  <c:v>42370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20</c:v>
                </c:pt>
                <c:pt idx="2">
                  <c:v>12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Выполненная работа за 2015</a:t>
            </a:r>
            <a:endParaRPr lang="ru-RU" dirty="0"/>
          </a:p>
        </c:rich>
      </c:tx>
      <c:layout>
        <c:manualLayout>
          <c:xMode val="edge"/>
          <c:yMode val="edge"/>
          <c:x val="0.43086401202636188"/>
          <c:y val="2.4806027929894652E-2"/>
        </c:manualLayout>
      </c:layout>
    </c:title>
    <c:plotArea>
      <c:layout/>
      <c:barChart>
        <c:barDir val="col"/>
        <c:grouping val="clustered"/>
        <c:axId val="58518912"/>
        <c:axId val="58520704"/>
      </c:barChart>
      <c:catAx>
        <c:axId val="58518912"/>
        <c:scaling>
          <c:orientation val="minMax"/>
        </c:scaling>
        <c:axPos val="b"/>
        <c:tickLblPos val="nextTo"/>
        <c:crossAx val="58520704"/>
        <c:crosses val="autoZero"/>
        <c:auto val="1"/>
        <c:lblAlgn val="ctr"/>
        <c:lblOffset val="100"/>
      </c:catAx>
      <c:valAx>
        <c:axId val="58520704"/>
        <c:scaling>
          <c:orientation val="minMax"/>
        </c:scaling>
        <c:axPos val="l"/>
        <c:majorGridlines/>
        <c:numFmt formatCode="General" sourceLinked="1"/>
        <c:tickLblPos val="nextTo"/>
        <c:crossAx val="5851891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плановые </c:v>
                </c:pt>
              </c:strCache>
            </c:strRef>
          </c:tx>
          <c:dLbls>
            <c:showVal val="1"/>
          </c:dLbls>
          <c:cat>
            <c:numRef>
              <c:f>Лист1!$A$2:$A$4</c:f>
              <c:numCache>
                <c:formatCode>dd/mm/yyyy</c:formatCode>
                <c:ptCount val="3"/>
                <c:pt idx="0">
                  <c:v>41640</c:v>
                </c:pt>
                <c:pt idx="1">
                  <c:v>42005</c:v>
                </c:pt>
                <c:pt idx="2">
                  <c:v>42370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</c:v>
                </c:pt>
                <c:pt idx="1">
                  <c:v>12</c:v>
                </c:pt>
                <c:pt idx="2">
                  <c:v>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внеплановые</c:v>
                </c:pt>
              </c:strCache>
            </c:strRef>
          </c:tx>
          <c:dLbls>
            <c:showVal val="1"/>
          </c:dLbls>
          <c:cat>
            <c:numRef>
              <c:f>Лист1!$A$2:$A$4</c:f>
              <c:numCache>
                <c:formatCode>dd/mm/yyyy</c:formatCode>
                <c:ptCount val="3"/>
                <c:pt idx="0">
                  <c:v>41640</c:v>
                </c:pt>
                <c:pt idx="1">
                  <c:v>42005</c:v>
                </c:pt>
                <c:pt idx="2">
                  <c:v>42370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</c:v>
                </c:pt>
                <c:pt idx="1">
                  <c:v>0</c:v>
                </c:pt>
                <c:pt idx="2">
                  <c:v>41</c:v>
                </c:pt>
              </c:numCache>
            </c:numRef>
          </c:val>
        </c:ser>
        <c:shape val="cylinder"/>
        <c:axId val="59008896"/>
        <c:axId val="59010432"/>
        <c:axId val="0"/>
      </c:bar3DChart>
      <c:dateAx>
        <c:axId val="59008896"/>
        <c:scaling>
          <c:orientation val="minMax"/>
        </c:scaling>
        <c:axPos val="b"/>
        <c:numFmt formatCode="dd/mm/yyyy" sourceLinked="1"/>
        <c:tickLblPos val="nextTo"/>
        <c:crossAx val="59010432"/>
        <c:crosses val="autoZero"/>
        <c:auto val="1"/>
        <c:lblOffset val="100"/>
      </c:dateAx>
      <c:valAx>
        <c:axId val="59010432"/>
        <c:scaling>
          <c:orientation val="minMax"/>
        </c:scaling>
        <c:axPos val="l"/>
        <c:majorGridlines/>
        <c:numFmt formatCode="General" sourceLinked="1"/>
        <c:tickLblPos val="nextTo"/>
        <c:crossAx val="59008896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 наложенных штрафов (плановые)</c:v>
                </c:pt>
              </c:strCache>
            </c:strRef>
          </c:tx>
          <c:dLbls>
            <c:showVal val="1"/>
          </c:dLbls>
          <c:cat>
            <c:numRef>
              <c:f>Лист1!$A$2:$A$4</c:f>
              <c:numCache>
                <c:formatCode>dd/mm/yyyy</c:formatCode>
                <c:ptCount val="3"/>
                <c:pt idx="0">
                  <c:v>41640</c:v>
                </c:pt>
                <c:pt idx="1">
                  <c:v>42005</c:v>
                </c:pt>
                <c:pt idx="2">
                  <c:v>42370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172</c:v>
                </c:pt>
                <c:pt idx="1">
                  <c:v>170</c:v>
                </c:pt>
                <c:pt idx="2">
                  <c:v>180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сумма наложенных штрафов (внеплановые)</c:v>
                </c:pt>
              </c:strCache>
            </c:strRef>
          </c:tx>
          <c:dLbls>
            <c:showVal val="1"/>
          </c:dLbls>
          <c:cat>
            <c:numRef>
              <c:f>Лист1!$A$2:$A$4</c:f>
              <c:numCache>
                <c:formatCode>dd/mm/yyyy</c:formatCode>
                <c:ptCount val="3"/>
                <c:pt idx="0">
                  <c:v>41640</c:v>
                </c:pt>
                <c:pt idx="1">
                  <c:v>42005</c:v>
                </c:pt>
                <c:pt idx="2">
                  <c:v>42370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900</c:v>
                </c:pt>
                <c:pt idx="1">
                  <c:v>0</c:v>
                </c:pt>
                <c:pt idx="2">
                  <c:v>1360</c:v>
                </c:pt>
              </c:numCache>
            </c:numRef>
          </c:val>
        </c:ser>
        <c:shape val="box"/>
        <c:axId val="60413440"/>
        <c:axId val="60414976"/>
        <c:axId val="58427584"/>
      </c:bar3DChart>
      <c:dateAx>
        <c:axId val="60413440"/>
        <c:scaling>
          <c:orientation val="minMax"/>
        </c:scaling>
        <c:axPos val="b"/>
        <c:numFmt formatCode="dd/mm/yyyy" sourceLinked="1"/>
        <c:tickLblPos val="nextTo"/>
        <c:crossAx val="60414976"/>
        <c:crosses val="autoZero"/>
        <c:auto val="1"/>
        <c:lblOffset val="100"/>
      </c:dateAx>
      <c:valAx>
        <c:axId val="60414976"/>
        <c:scaling>
          <c:orientation val="minMax"/>
        </c:scaling>
        <c:axPos val="l"/>
        <c:majorGridlines/>
        <c:numFmt formatCode="General" sourceLinked="1"/>
        <c:tickLblPos val="nextTo"/>
        <c:crossAx val="60413440"/>
        <c:crosses val="autoZero"/>
        <c:crossBetween val="between"/>
      </c:valAx>
      <c:serAx>
        <c:axId val="58427584"/>
        <c:scaling>
          <c:orientation val="minMax"/>
        </c:scaling>
        <c:delete val="1"/>
        <c:axPos val="b"/>
        <c:tickLblPos val="none"/>
        <c:crossAx val="60414976"/>
        <c:crosses val="autoZero"/>
      </c:serAx>
    </c:plotArea>
    <c:legend>
      <c:legendPos val="r"/>
      <c:layout>
        <c:manualLayout>
          <c:xMode val="edge"/>
          <c:yMode val="edge"/>
          <c:x val="0.64876459973753253"/>
          <c:y val="0.20442224409448848"/>
          <c:w val="0.3512354002624673"/>
          <c:h val="0.59115551181102255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2013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магматические породы</c:v>
                </c:pt>
                <c:pt idx="1">
                  <c:v>ВПГС</c:v>
                </c:pt>
                <c:pt idx="2">
                  <c:v>гипс</c:v>
                </c:pt>
                <c:pt idx="3">
                  <c:v>глина</c:v>
                </c:pt>
                <c:pt idx="4">
                  <c:v>известняк</c:v>
                </c:pt>
                <c:pt idx="5">
                  <c:v>мрамор</c:v>
                </c:pt>
                <c:pt idx="6">
                  <c:v>пески</c:v>
                </c:pt>
                <c:pt idx="7">
                  <c:v>подз.воды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29.08</c:v>
                </c:pt>
                <c:pt idx="1">
                  <c:v>1104.8899999999999</c:v>
                </c:pt>
                <c:pt idx="2">
                  <c:v>245.51</c:v>
                </c:pt>
                <c:pt idx="3">
                  <c:v>59.8</c:v>
                </c:pt>
                <c:pt idx="4">
                  <c:v>35.47</c:v>
                </c:pt>
                <c:pt idx="5">
                  <c:v>4.2</c:v>
                </c:pt>
                <c:pt idx="6">
                  <c:v>167.41</c:v>
                </c:pt>
                <c:pt idx="7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магматические породы</c:v>
                </c:pt>
                <c:pt idx="1">
                  <c:v>ВПГС</c:v>
                </c:pt>
                <c:pt idx="2">
                  <c:v>гипс</c:v>
                </c:pt>
                <c:pt idx="3">
                  <c:v>глина</c:v>
                </c:pt>
                <c:pt idx="4">
                  <c:v>известняк</c:v>
                </c:pt>
                <c:pt idx="5">
                  <c:v>мрамор</c:v>
                </c:pt>
                <c:pt idx="6">
                  <c:v>пески</c:v>
                </c:pt>
                <c:pt idx="7">
                  <c:v>подз.воды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52.25</c:v>
                </c:pt>
                <c:pt idx="1">
                  <c:v>784.02</c:v>
                </c:pt>
                <c:pt idx="2">
                  <c:v>285.02999999999969</c:v>
                </c:pt>
                <c:pt idx="3">
                  <c:v>0</c:v>
                </c:pt>
                <c:pt idx="4">
                  <c:v>26.035</c:v>
                </c:pt>
                <c:pt idx="5">
                  <c:v>3.04</c:v>
                </c:pt>
                <c:pt idx="6">
                  <c:v>57.132000000000012</c:v>
                </c:pt>
                <c:pt idx="7">
                  <c:v>79.164000000000001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магматические породы</c:v>
                </c:pt>
                <c:pt idx="1">
                  <c:v>ВПГС</c:v>
                </c:pt>
                <c:pt idx="2">
                  <c:v>гипс</c:v>
                </c:pt>
                <c:pt idx="3">
                  <c:v>глина</c:v>
                </c:pt>
                <c:pt idx="4">
                  <c:v>известняк</c:v>
                </c:pt>
                <c:pt idx="5">
                  <c:v>мрамор</c:v>
                </c:pt>
                <c:pt idx="6">
                  <c:v>пески</c:v>
                </c:pt>
                <c:pt idx="7">
                  <c:v>подз.воды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22.43</c:v>
                </c:pt>
                <c:pt idx="1">
                  <c:v>597.39800000000002</c:v>
                </c:pt>
                <c:pt idx="2">
                  <c:v>347.46</c:v>
                </c:pt>
                <c:pt idx="3">
                  <c:v>1.6</c:v>
                </c:pt>
                <c:pt idx="4">
                  <c:v>59.41</c:v>
                </c:pt>
                <c:pt idx="5">
                  <c:v>3.65</c:v>
                </c:pt>
                <c:pt idx="6">
                  <c:v>39.47</c:v>
                </c:pt>
                <c:pt idx="7">
                  <c:v>92.613</c:v>
                </c:pt>
              </c:numCache>
            </c:numRef>
          </c:val>
        </c:ser>
        <c:axId val="59024128"/>
        <c:axId val="59025664"/>
      </c:barChart>
      <c:catAx>
        <c:axId val="59024128"/>
        <c:scaling>
          <c:orientation val="minMax"/>
        </c:scaling>
        <c:axPos val="b"/>
        <c:numFmt formatCode="General" sourceLinked="1"/>
        <c:tickLblPos val="nextTo"/>
        <c:crossAx val="59025664"/>
        <c:crosses val="autoZero"/>
        <c:auto val="1"/>
        <c:lblAlgn val="ctr"/>
        <c:lblOffset val="100"/>
      </c:catAx>
      <c:valAx>
        <c:axId val="59025664"/>
        <c:scaling>
          <c:orientation val="minMax"/>
        </c:scaling>
        <c:axPos val="l"/>
        <c:majorGridlines/>
        <c:numFmt formatCode="General" sourceLinked="1"/>
        <c:tickLblPos val="nextTo"/>
        <c:crossAx val="59024128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18C3A0-DEBC-4B78-A03F-772D1D717F08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A1BA1F8F-6DA5-4EEF-B14B-81E4FAF66065}">
      <dgm:prSet phldrT="[Текст]" custT="1"/>
      <dgm:spPr/>
      <dgm:t>
        <a:bodyPr/>
        <a:lstStyle/>
        <a:p>
          <a:r>
            <a:rPr lang="ru-RU" sz="1600" b="0" i="0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развития минерально-сырьевой базы Карачаево-Черкесской Республики</a:t>
          </a:r>
          <a:endParaRPr lang="ru-RU" sz="16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09B4AEE-AC90-4961-984D-8BB0377FF28A}" type="parTrans" cxnId="{1FBF5D03-2D93-46ED-AEB0-CBA4D04AFC5C}">
      <dgm:prSet/>
      <dgm:spPr/>
      <dgm:t>
        <a:bodyPr/>
        <a:lstStyle/>
        <a:p>
          <a:endParaRPr lang="ru-RU"/>
        </a:p>
      </dgm:t>
    </dgm:pt>
    <dgm:pt modelId="{A2DF68EB-32C4-426E-A054-FD149552C344}" type="sibTrans" cxnId="{1FBF5D03-2D93-46ED-AEB0-CBA4D04AFC5C}">
      <dgm:prSet/>
      <dgm:spPr/>
      <dgm:t>
        <a:bodyPr/>
        <a:lstStyle/>
        <a:p>
          <a:endParaRPr lang="ru-RU"/>
        </a:p>
      </dgm:t>
    </dgm:pt>
    <dgm:pt modelId="{8C0DD73D-785F-4C56-878F-FDF32ABC218C}">
      <dgm:prSet phldrT="[Текст]" custT="1"/>
      <dgm:spPr/>
      <dgm:t>
        <a:bodyPr/>
        <a:lstStyle/>
        <a:p>
          <a:r>
            <a:rPr lang="ru-RU" sz="1600" b="0" i="0" dirty="0" smtClean="0">
              <a:solidFill>
                <a:schemeClr val="tx1">
                  <a:lumMod val="95000"/>
                  <a:lumOff val="5000"/>
                </a:schemeClr>
              </a:solidFill>
            </a:rPr>
            <a:t>осуществлении государственного геологического надзора </a:t>
          </a:r>
          <a:endParaRPr lang="ru-RU" sz="16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61245BD-25B7-4107-920A-6DC03F3E3B99}" type="parTrans" cxnId="{C4134A0C-0B3D-4E16-BA6D-190CDC432651}">
      <dgm:prSet/>
      <dgm:spPr/>
      <dgm:t>
        <a:bodyPr/>
        <a:lstStyle/>
        <a:p>
          <a:endParaRPr lang="ru-RU"/>
        </a:p>
      </dgm:t>
    </dgm:pt>
    <dgm:pt modelId="{4E727471-46BD-434A-BFBF-82789D2C397F}" type="sibTrans" cxnId="{C4134A0C-0B3D-4E16-BA6D-190CDC432651}">
      <dgm:prSet/>
      <dgm:spPr/>
      <dgm:t>
        <a:bodyPr/>
        <a:lstStyle/>
        <a:p>
          <a:endParaRPr lang="ru-RU"/>
        </a:p>
      </dgm:t>
    </dgm:pt>
    <dgm:pt modelId="{F377A641-74B3-478E-ADAF-808EBC992DDB}">
      <dgm:prSet phldrT="[Текст]" custT="1"/>
      <dgm:spPr/>
      <dgm:t>
        <a:bodyPr/>
        <a:lstStyle/>
        <a:p>
          <a:r>
            <a:rPr lang="ru-RU" sz="1400" b="0" i="0" dirty="0" smtClean="0">
              <a:solidFill>
                <a:schemeClr val="tx1">
                  <a:lumMod val="95000"/>
                  <a:lumOff val="5000"/>
                </a:schemeClr>
              </a:solidFill>
            </a:rPr>
            <a:t>Обеспечить проведение аукционов по предоставлению права пользования участками недр местного значения, находящихся в нераспределенном фонде.</a:t>
          </a:r>
          <a:endParaRPr lang="ru-RU" sz="1400" b="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9503093-1BD0-4CA0-8551-1734862020A8}" type="parTrans" cxnId="{E71D01CE-7B70-4F5B-9E1C-E41295B332B4}">
      <dgm:prSet/>
      <dgm:spPr/>
      <dgm:t>
        <a:bodyPr/>
        <a:lstStyle/>
        <a:p>
          <a:endParaRPr lang="ru-RU"/>
        </a:p>
      </dgm:t>
    </dgm:pt>
    <dgm:pt modelId="{F64D2E80-0C0E-4017-AD78-3A6E24BC1E42}" type="sibTrans" cxnId="{E71D01CE-7B70-4F5B-9E1C-E41295B332B4}">
      <dgm:prSet/>
      <dgm:spPr/>
      <dgm:t>
        <a:bodyPr/>
        <a:lstStyle/>
        <a:p>
          <a:endParaRPr lang="ru-RU"/>
        </a:p>
      </dgm:t>
    </dgm:pt>
    <dgm:pt modelId="{F419FF98-070A-403C-B324-B796FFE62097}" type="pres">
      <dgm:prSet presAssocID="{2A18C3A0-DEBC-4B78-A03F-772D1D717F08}" presName="Name0" presStyleCnt="0">
        <dgm:presLayoutVars>
          <dgm:dir/>
          <dgm:resizeHandles val="exact"/>
        </dgm:presLayoutVars>
      </dgm:prSet>
      <dgm:spPr/>
    </dgm:pt>
    <dgm:pt modelId="{4FED7ED5-3F8B-43C5-8589-C75CACCD4711}" type="pres">
      <dgm:prSet presAssocID="{2A18C3A0-DEBC-4B78-A03F-772D1D717F08}" presName="fgShape" presStyleLbl="fgShp" presStyleIdx="0" presStyleCnt="1" custLinFactNeighborX="2870" custLinFactNeighborY="-12499"/>
      <dgm:spPr/>
    </dgm:pt>
    <dgm:pt modelId="{83A4977D-F098-4F7E-8695-952D8E1AA701}" type="pres">
      <dgm:prSet presAssocID="{2A18C3A0-DEBC-4B78-A03F-772D1D717F08}" presName="linComp" presStyleCnt="0"/>
      <dgm:spPr/>
    </dgm:pt>
    <dgm:pt modelId="{C891CA38-FEEA-402C-8636-CCFC44CB6E00}" type="pres">
      <dgm:prSet presAssocID="{A1BA1F8F-6DA5-4EEF-B14B-81E4FAF66065}" presName="compNode" presStyleCnt="0"/>
      <dgm:spPr/>
    </dgm:pt>
    <dgm:pt modelId="{6385CF83-910D-43F3-A57A-249A7B9D7700}" type="pres">
      <dgm:prSet presAssocID="{A1BA1F8F-6DA5-4EEF-B14B-81E4FAF66065}" presName="bkgdShape" presStyleLbl="node1" presStyleIdx="0" presStyleCnt="3"/>
      <dgm:spPr/>
      <dgm:t>
        <a:bodyPr/>
        <a:lstStyle/>
        <a:p>
          <a:endParaRPr lang="ru-RU"/>
        </a:p>
      </dgm:t>
    </dgm:pt>
    <dgm:pt modelId="{183C061A-0510-4833-A665-052E45A05E0F}" type="pres">
      <dgm:prSet presAssocID="{A1BA1F8F-6DA5-4EEF-B14B-81E4FAF66065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0B3F98-50FE-4FF5-A4CC-69B5EF9EB952}" type="pres">
      <dgm:prSet presAssocID="{A1BA1F8F-6DA5-4EEF-B14B-81E4FAF66065}" presName="invisiNode" presStyleLbl="node1" presStyleIdx="0" presStyleCnt="3"/>
      <dgm:spPr/>
    </dgm:pt>
    <dgm:pt modelId="{C42557E8-E88B-4FE3-9B9E-FE4B5F574218}" type="pres">
      <dgm:prSet presAssocID="{A1BA1F8F-6DA5-4EEF-B14B-81E4FAF66065}" presName="imagNode" presStyleLbl="fgImgPlace1" presStyleIdx="0" presStyleCnt="3" custScaleX="123639" custScaleY="12203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F37DB19-73DF-45AE-A90D-5E44FF18018D}" type="pres">
      <dgm:prSet presAssocID="{A2DF68EB-32C4-426E-A054-FD149552C34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0060783-310C-4580-8682-C06F68D7305A}" type="pres">
      <dgm:prSet presAssocID="{8C0DD73D-785F-4C56-878F-FDF32ABC218C}" presName="compNode" presStyleCnt="0"/>
      <dgm:spPr/>
    </dgm:pt>
    <dgm:pt modelId="{5B77B2EE-F6F1-4621-8551-16BB3C5FDA09}" type="pres">
      <dgm:prSet presAssocID="{8C0DD73D-785F-4C56-878F-FDF32ABC218C}" presName="bkgdShape" presStyleLbl="node1" presStyleIdx="1" presStyleCnt="3"/>
      <dgm:spPr/>
      <dgm:t>
        <a:bodyPr/>
        <a:lstStyle/>
        <a:p>
          <a:endParaRPr lang="ru-RU"/>
        </a:p>
      </dgm:t>
    </dgm:pt>
    <dgm:pt modelId="{6F244A19-47CF-4D1E-97B6-02991FC18122}" type="pres">
      <dgm:prSet presAssocID="{8C0DD73D-785F-4C56-878F-FDF32ABC218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E1082B-8833-49E3-A3E9-FEBD8A19369E}" type="pres">
      <dgm:prSet presAssocID="{8C0DD73D-785F-4C56-878F-FDF32ABC218C}" presName="invisiNode" presStyleLbl="node1" presStyleIdx="1" presStyleCnt="3"/>
      <dgm:spPr/>
    </dgm:pt>
    <dgm:pt modelId="{F8249B5E-A374-4050-8D7C-E02CA51E941C}" type="pres">
      <dgm:prSet presAssocID="{8C0DD73D-785F-4C56-878F-FDF32ABC218C}" presName="imagNode" presStyleLbl="fgImgPlace1" presStyleIdx="1" presStyleCnt="3" custScaleX="116133" custScaleY="11147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F69C4AB-7A56-44AD-9364-36D2216F8908}" type="pres">
      <dgm:prSet presAssocID="{4E727471-46BD-434A-BFBF-82789D2C397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F3A5625-7966-4505-9362-79C451A653C9}" type="pres">
      <dgm:prSet presAssocID="{F377A641-74B3-478E-ADAF-808EBC992DDB}" presName="compNode" presStyleCnt="0"/>
      <dgm:spPr/>
    </dgm:pt>
    <dgm:pt modelId="{EDFA4D4A-0924-468E-9B9B-B5DA0302B44A}" type="pres">
      <dgm:prSet presAssocID="{F377A641-74B3-478E-ADAF-808EBC992DDB}" presName="bkgdShape" presStyleLbl="node1" presStyleIdx="2" presStyleCnt="3"/>
      <dgm:spPr/>
      <dgm:t>
        <a:bodyPr/>
        <a:lstStyle/>
        <a:p>
          <a:endParaRPr lang="ru-RU"/>
        </a:p>
      </dgm:t>
    </dgm:pt>
    <dgm:pt modelId="{040F1D52-E7AD-4340-A706-01B0E6CD33DB}" type="pres">
      <dgm:prSet presAssocID="{F377A641-74B3-478E-ADAF-808EBC992DDB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D92C50-6E40-455B-8A21-56DCA9F2D2F7}" type="pres">
      <dgm:prSet presAssocID="{F377A641-74B3-478E-ADAF-808EBC992DDB}" presName="invisiNode" presStyleLbl="node1" presStyleIdx="2" presStyleCnt="3"/>
      <dgm:spPr/>
    </dgm:pt>
    <dgm:pt modelId="{3B203787-753B-45C2-AFD2-603BDFAF0C07}" type="pres">
      <dgm:prSet presAssocID="{F377A641-74B3-478E-ADAF-808EBC992DDB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94270A4-B0EB-4298-80E0-6ED84F0B6291}" type="presOf" srcId="{A1BA1F8F-6DA5-4EEF-B14B-81E4FAF66065}" destId="{6385CF83-910D-43F3-A57A-249A7B9D7700}" srcOrd="0" destOrd="0" presId="urn:microsoft.com/office/officeart/2005/8/layout/hList7"/>
    <dgm:cxn modelId="{AF43F49C-2E22-45ED-9F60-17FC43768D99}" type="presOf" srcId="{F377A641-74B3-478E-ADAF-808EBC992DDB}" destId="{040F1D52-E7AD-4340-A706-01B0E6CD33DB}" srcOrd="1" destOrd="0" presId="urn:microsoft.com/office/officeart/2005/8/layout/hList7"/>
    <dgm:cxn modelId="{E71D01CE-7B70-4F5B-9E1C-E41295B332B4}" srcId="{2A18C3A0-DEBC-4B78-A03F-772D1D717F08}" destId="{F377A641-74B3-478E-ADAF-808EBC992DDB}" srcOrd="2" destOrd="0" parTransId="{89503093-1BD0-4CA0-8551-1734862020A8}" sibTransId="{F64D2E80-0C0E-4017-AD78-3A6E24BC1E42}"/>
    <dgm:cxn modelId="{043E64A4-99EA-4B58-9825-75A1D01A19C0}" type="presOf" srcId="{4E727471-46BD-434A-BFBF-82789D2C397F}" destId="{4F69C4AB-7A56-44AD-9364-36D2216F8908}" srcOrd="0" destOrd="0" presId="urn:microsoft.com/office/officeart/2005/8/layout/hList7"/>
    <dgm:cxn modelId="{C4134A0C-0B3D-4E16-BA6D-190CDC432651}" srcId="{2A18C3A0-DEBC-4B78-A03F-772D1D717F08}" destId="{8C0DD73D-785F-4C56-878F-FDF32ABC218C}" srcOrd="1" destOrd="0" parTransId="{061245BD-25B7-4107-920A-6DC03F3E3B99}" sibTransId="{4E727471-46BD-434A-BFBF-82789D2C397F}"/>
    <dgm:cxn modelId="{ADF4E690-9702-4B12-B4EC-6EB6DF95023F}" type="presOf" srcId="{A2DF68EB-32C4-426E-A054-FD149552C344}" destId="{8F37DB19-73DF-45AE-A90D-5E44FF18018D}" srcOrd="0" destOrd="0" presId="urn:microsoft.com/office/officeart/2005/8/layout/hList7"/>
    <dgm:cxn modelId="{53147CEF-F938-4D06-AB4B-AEEE2E1DB648}" type="presOf" srcId="{8C0DD73D-785F-4C56-878F-FDF32ABC218C}" destId="{6F244A19-47CF-4D1E-97B6-02991FC18122}" srcOrd="1" destOrd="0" presId="urn:microsoft.com/office/officeart/2005/8/layout/hList7"/>
    <dgm:cxn modelId="{BC10889E-828C-47A3-8FD3-EE5A78BD61D5}" type="presOf" srcId="{8C0DD73D-785F-4C56-878F-FDF32ABC218C}" destId="{5B77B2EE-F6F1-4621-8551-16BB3C5FDA09}" srcOrd="0" destOrd="0" presId="urn:microsoft.com/office/officeart/2005/8/layout/hList7"/>
    <dgm:cxn modelId="{E681F682-4AB3-4792-B569-6013BFB7D64B}" type="presOf" srcId="{F377A641-74B3-478E-ADAF-808EBC992DDB}" destId="{EDFA4D4A-0924-468E-9B9B-B5DA0302B44A}" srcOrd="0" destOrd="0" presId="urn:microsoft.com/office/officeart/2005/8/layout/hList7"/>
    <dgm:cxn modelId="{954180C0-456C-4F89-9E86-839F99877C62}" type="presOf" srcId="{A1BA1F8F-6DA5-4EEF-B14B-81E4FAF66065}" destId="{183C061A-0510-4833-A665-052E45A05E0F}" srcOrd="1" destOrd="0" presId="urn:microsoft.com/office/officeart/2005/8/layout/hList7"/>
    <dgm:cxn modelId="{1FBF5D03-2D93-46ED-AEB0-CBA4D04AFC5C}" srcId="{2A18C3A0-DEBC-4B78-A03F-772D1D717F08}" destId="{A1BA1F8F-6DA5-4EEF-B14B-81E4FAF66065}" srcOrd="0" destOrd="0" parTransId="{809B4AEE-AC90-4961-984D-8BB0377FF28A}" sibTransId="{A2DF68EB-32C4-426E-A054-FD149552C344}"/>
    <dgm:cxn modelId="{3A7BC55C-2142-491A-AD2D-324243740EA1}" type="presOf" srcId="{2A18C3A0-DEBC-4B78-A03F-772D1D717F08}" destId="{F419FF98-070A-403C-B324-B796FFE62097}" srcOrd="0" destOrd="0" presId="urn:microsoft.com/office/officeart/2005/8/layout/hList7"/>
    <dgm:cxn modelId="{3610A719-F50B-4ED3-9BAC-4941A945E6B6}" type="presParOf" srcId="{F419FF98-070A-403C-B324-B796FFE62097}" destId="{4FED7ED5-3F8B-43C5-8589-C75CACCD4711}" srcOrd="0" destOrd="0" presId="urn:microsoft.com/office/officeart/2005/8/layout/hList7"/>
    <dgm:cxn modelId="{0EC8E1C9-701D-4848-AB29-62139C2793D9}" type="presParOf" srcId="{F419FF98-070A-403C-B324-B796FFE62097}" destId="{83A4977D-F098-4F7E-8695-952D8E1AA701}" srcOrd="1" destOrd="0" presId="urn:microsoft.com/office/officeart/2005/8/layout/hList7"/>
    <dgm:cxn modelId="{76E90891-F04B-49BD-B6AB-F4655E34F0FA}" type="presParOf" srcId="{83A4977D-F098-4F7E-8695-952D8E1AA701}" destId="{C891CA38-FEEA-402C-8636-CCFC44CB6E00}" srcOrd="0" destOrd="0" presId="urn:microsoft.com/office/officeart/2005/8/layout/hList7"/>
    <dgm:cxn modelId="{BDB59C00-7C55-4EC7-83AA-AE9DE7A24102}" type="presParOf" srcId="{C891CA38-FEEA-402C-8636-CCFC44CB6E00}" destId="{6385CF83-910D-43F3-A57A-249A7B9D7700}" srcOrd="0" destOrd="0" presId="urn:microsoft.com/office/officeart/2005/8/layout/hList7"/>
    <dgm:cxn modelId="{ED7107FA-9098-4FA4-8CF0-7CE606BA04D5}" type="presParOf" srcId="{C891CA38-FEEA-402C-8636-CCFC44CB6E00}" destId="{183C061A-0510-4833-A665-052E45A05E0F}" srcOrd="1" destOrd="0" presId="urn:microsoft.com/office/officeart/2005/8/layout/hList7"/>
    <dgm:cxn modelId="{1FAF2257-5C9A-4CFF-92F6-2C4D6D823E2C}" type="presParOf" srcId="{C891CA38-FEEA-402C-8636-CCFC44CB6E00}" destId="{0C0B3F98-50FE-4FF5-A4CC-69B5EF9EB952}" srcOrd="2" destOrd="0" presId="urn:microsoft.com/office/officeart/2005/8/layout/hList7"/>
    <dgm:cxn modelId="{0D08F367-6ACA-476A-8992-84C2B3ABA608}" type="presParOf" srcId="{C891CA38-FEEA-402C-8636-CCFC44CB6E00}" destId="{C42557E8-E88B-4FE3-9B9E-FE4B5F574218}" srcOrd="3" destOrd="0" presId="urn:microsoft.com/office/officeart/2005/8/layout/hList7"/>
    <dgm:cxn modelId="{B02A75E0-6C33-41E5-AE46-216FD53FF210}" type="presParOf" srcId="{83A4977D-F098-4F7E-8695-952D8E1AA701}" destId="{8F37DB19-73DF-45AE-A90D-5E44FF18018D}" srcOrd="1" destOrd="0" presId="urn:microsoft.com/office/officeart/2005/8/layout/hList7"/>
    <dgm:cxn modelId="{EF1654B7-29EB-4C25-ABD8-BB20191EE93D}" type="presParOf" srcId="{83A4977D-F098-4F7E-8695-952D8E1AA701}" destId="{40060783-310C-4580-8682-C06F68D7305A}" srcOrd="2" destOrd="0" presId="urn:microsoft.com/office/officeart/2005/8/layout/hList7"/>
    <dgm:cxn modelId="{2A5BE348-34CD-4B50-83C3-1AB36ED0AC0C}" type="presParOf" srcId="{40060783-310C-4580-8682-C06F68D7305A}" destId="{5B77B2EE-F6F1-4621-8551-16BB3C5FDA09}" srcOrd="0" destOrd="0" presId="urn:microsoft.com/office/officeart/2005/8/layout/hList7"/>
    <dgm:cxn modelId="{BD594813-4BEE-4CD6-9520-84FCD2DD609A}" type="presParOf" srcId="{40060783-310C-4580-8682-C06F68D7305A}" destId="{6F244A19-47CF-4D1E-97B6-02991FC18122}" srcOrd="1" destOrd="0" presId="urn:microsoft.com/office/officeart/2005/8/layout/hList7"/>
    <dgm:cxn modelId="{C0CD9442-4F04-41BA-8085-F2D9681A0DC2}" type="presParOf" srcId="{40060783-310C-4580-8682-C06F68D7305A}" destId="{79E1082B-8833-49E3-A3E9-FEBD8A19369E}" srcOrd="2" destOrd="0" presId="urn:microsoft.com/office/officeart/2005/8/layout/hList7"/>
    <dgm:cxn modelId="{87C98169-D59C-4350-9559-E8CEAFDC6880}" type="presParOf" srcId="{40060783-310C-4580-8682-C06F68D7305A}" destId="{F8249B5E-A374-4050-8D7C-E02CA51E941C}" srcOrd="3" destOrd="0" presId="urn:microsoft.com/office/officeart/2005/8/layout/hList7"/>
    <dgm:cxn modelId="{66066CED-33E2-4531-8CA5-7C7CFEB3CC76}" type="presParOf" srcId="{83A4977D-F098-4F7E-8695-952D8E1AA701}" destId="{4F69C4AB-7A56-44AD-9364-36D2216F8908}" srcOrd="3" destOrd="0" presId="urn:microsoft.com/office/officeart/2005/8/layout/hList7"/>
    <dgm:cxn modelId="{844B64AF-A0D2-4F18-9DB9-76DDF919F33B}" type="presParOf" srcId="{83A4977D-F098-4F7E-8695-952D8E1AA701}" destId="{CF3A5625-7966-4505-9362-79C451A653C9}" srcOrd="4" destOrd="0" presId="urn:microsoft.com/office/officeart/2005/8/layout/hList7"/>
    <dgm:cxn modelId="{05C33EF3-EE09-40CA-873B-2846AF1942E1}" type="presParOf" srcId="{CF3A5625-7966-4505-9362-79C451A653C9}" destId="{EDFA4D4A-0924-468E-9B9B-B5DA0302B44A}" srcOrd="0" destOrd="0" presId="urn:microsoft.com/office/officeart/2005/8/layout/hList7"/>
    <dgm:cxn modelId="{D6BE1728-FE4C-41AB-81FA-0224E27BA3D1}" type="presParOf" srcId="{CF3A5625-7966-4505-9362-79C451A653C9}" destId="{040F1D52-E7AD-4340-A706-01B0E6CD33DB}" srcOrd="1" destOrd="0" presId="urn:microsoft.com/office/officeart/2005/8/layout/hList7"/>
    <dgm:cxn modelId="{44F89016-2393-41C2-8079-660B8B0E696C}" type="presParOf" srcId="{CF3A5625-7966-4505-9362-79C451A653C9}" destId="{AFD92C50-6E40-455B-8A21-56DCA9F2D2F7}" srcOrd="2" destOrd="0" presId="urn:microsoft.com/office/officeart/2005/8/layout/hList7"/>
    <dgm:cxn modelId="{D39AF0D9-660F-4CB4-86D0-FEA85D33D374}" type="presParOf" srcId="{CF3A5625-7966-4505-9362-79C451A653C9}" destId="{3B203787-753B-45C2-AFD2-603BDFAF0C0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385CF83-910D-43F3-A57A-249A7B9D7700}">
      <dsp:nvSpPr>
        <dsp:cNvPr id="0" name=""/>
        <dsp:cNvSpPr/>
      </dsp:nvSpPr>
      <dsp:spPr>
        <a:xfrm>
          <a:off x="1344" y="0"/>
          <a:ext cx="2092449" cy="45323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развития минерально-сырьевой базы Карачаево-Черкесской Республики</a:t>
          </a:r>
          <a:endParaRPr lang="ru-RU" sz="16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344" y="1812932"/>
        <a:ext cx="2092449" cy="1812932"/>
      </dsp:txXfrm>
    </dsp:sp>
    <dsp:sp modelId="{C42557E8-E88B-4FE3-9B9E-FE4B5F574218}">
      <dsp:nvSpPr>
        <dsp:cNvPr id="0" name=""/>
        <dsp:cNvSpPr/>
      </dsp:nvSpPr>
      <dsp:spPr>
        <a:xfrm>
          <a:off x="114549" y="105663"/>
          <a:ext cx="1866041" cy="184181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7B2EE-F6F1-4621-8551-16BB3C5FDA09}">
      <dsp:nvSpPr>
        <dsp:cNvPr id="0" name=""/>
        <dsp:cNvSpPr/>
      </dsp:nvSpPr>
      <dsp:spPr>
        <a:xfrm>
          <a:off x="2156568" y="0"/>
          <a:ext cx="2092449" cy="45323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осуществлении государственного геологического надзора </a:t>
          </a:r>
          <a:endParaRPr lang="ru-RU" sz="16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156568" y="1812932"/>
        <a:ext cx="2092449" cy="1812932"/>
      </dsp:txXfrm>
    </dsp:sp>
    <dsp:sp modelId="{F8249B5E-A374-4050-8D7C-E02CA51E941C}">
      <dsp:nvSpPr>
        <dsp:cNvPr id="0" name=""/>
        <dsp:cNvSpPr/>
      </dsp:nvSpPr>
      <dsp:spPr>
        <a:xfrm>
          <a:off x="2326415" y="185330"/>
          <a:ext cx="1752755" cy="168248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A4D4A-0924-468E-9B9B-B5DA0302B44A}">
      <dsp:nvSpPr>
        <dsp:cNvPr id="0" name=""/>
        <dsp:cNvSpPr/>
      </dsp:nvSpPr>
      <dsp:spPr>
        <a:xfrm>
          <a:off x="4311791" y="0"/>
          <a:ext cx="2092449" cy="45323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Обеспечить проведение аукционов по предоставлению права пользования участками недр местного значения, находящихся в нераспределенном фонде.</a:t>
          </a:r>
          <a:endParaRPr lang="ru-RU" sz="1400" b="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311791" y="1812932"/>
        <a:ext cx="2092449" cy="1812932"/>
      </dsp:txXfrm>
    </dsp:sp>
    <dsp:sp modelId="{3B203787-753B-45C2-AFD2-603BDFAF0C07}">
      <dsp:nvSpPr>
        <dsp:cNvPr id="0" name=""/>
        <dsp:cNvSpPr/>
      </dsp:nvSpPr>
      <dsp:spPr>
        <a:xfrm>
          <a:off x="4603383" y="271939"/>
          <a:ext cx="1509265" cy="150926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ED7ED5-3F8B-43C5-8589-C75CACCD4711}">
      <dsp:nvSpPr>
        <dsp:cNvPr id="0" name=""/>
        <dsp:cNvSpPr/>
      </dsp:nvSpPr>
      <dsp:spPr>
        <a:xfrm>
          <a:off x="425356" y="3540889"/>
          <a:ext cx="5893139" cy="67984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C68A-3581-4932-BEAF-6FEDD9259B2F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0BED-EEF1-420A-B69F-AD4AB68082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advClick="0" advTm="4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C68A-3581-4932-BEAF-6FEDD9259B2F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0BED-EEF1-420A-B69F-AD4AB6808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C68A-3581-4932-BEAF-6FEDD9259B2F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0BED-EEF1-420A-B69F-AD4AB6808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C68A-3581-4932-BEAF-6FEDD9259B2F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0BED-EEF1-420A-B69F-AD4AB6808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C68A-3581-4932-BEAF-6FEDD9259B2F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C910BED-EEF1-420A-B69F-AD4AB6808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C68A-3581-4932-BEAF-6FEDD9259B2F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0BED-EEF1-420A-B69F-AD4AB6808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C68A-3581-4932-BEAF-6FEDD9259B2F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0BED-EEF1-420A-B69F-AD4AB6808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C68A-3581-4932-BEAF-6FEDD9259B2F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0BED-EEF1-420A-B69F-AD4AB6808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C68A-3581-4932-BEAF-6FEDD9259B2F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0BED-EEF1-420A-B69F-AD4AB6808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C68A-3581-4932-BEAF-6FEDD9259B2F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0BED-EEF1-420A-B69F-AD4AB6808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C68A-3581-4932-BEAF-6FEDD9259B2F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10BED-EEF1-420A-B69F-AD4AB6808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94BC68A-3581-4932-BEAF-6FEDD9259B2F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C910BED-EEF1-420A-B69F-AD4AB6808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4000">
    <p:wheel spokes="8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age-04-04-16-10-30-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8429684" cy="37921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4480" y="4214818"/>
            <a:ext cx="64107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cs typeface="Aharoni" pitchFamily="2" charset="-79"/>
              </a:rPr>
              <a:t>Об итогах работы Министерства за 2015 год и задачах на 2016 год</a:t>
            </a:r>
            <a:endParaRPr lang="ru-RU" sz="3600" b="1" dirty="0">
              <a:solidFill>
                <a:srgbClr val="C00000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00166" y="500042"/>
            <a:ext cx="5643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Общая сумма наложенных (плановых и внеплановых)административных штрафов за 2013-2015</a:t>
            </a:r>
            <a:endParaRPr lang="ru-RU" dirty="0"/>
          </a:p>
        </p:txBody>
      </p:sp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867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spc="50" dirty="0" smtClean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Добыча полезных ископаемых</a:t>
            </a:r>
            <a:endParaRPr lang="ru-RU" sz="3000" b="1" spc="50" dirty="0">
              <a:ln w="1143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5857892"/>
            <a:ext cx="793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Тегиньское</a:t>
            </a:r>
            <a:r>
              <a:rPr lang="ru-RU" dirty="0" smtClean="0">
                <a:solidFill>
                  <a:srgbClr val="FF0000"/>
                </a:solidFill>
              </a:rPr>
              <a:t> месторождение доломитизированного известняка (КЧР)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928670"/>
            <a:ext cx="8493156" cy="578647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2910" y="6429818"/>
            <a:ext cx="7715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Тегиньское</a:t>
            </a:r>
            <a:r>
              <a:rPr lang="ru-RU" dirty="0" smtClean="0">
                <a:solidFill>
                  <a:srgbClr val="FF0000"/>
                </a:solidFill>
              </a:rPr>
              <a:t> месторождение доломитизированного известняка (КЧР)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142976" y="1397000"/>
          <a:ext cx="6477024" cy="4603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14480" y="57148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2013-2015 году добыто твердых полезных ископаемых и подземных вод</a:t>
            </a:r>
            <a:endParaRPr lang="ru-RU" dirty="0"/>
          </a:p>
        </p:txBody>
      </p:sp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ipsovyj-karer-s-vysot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0"/>
            <a:ext cx="8858312" cy="6715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85720" y="6357958"/>
            <a:ext cx="5824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Месторождение гипса (Жако-Красногорское)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уньки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928670"/>
            <a:ext cx="8072494" cy="59293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7224" y="142852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Гунькина пещера-вход (Урупский район)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CpBj4nf0V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85794"/>
            <a:ext cx="8572560" cy="55721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0"/>
            <a:ext cx="807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Гунькина пещера (Урупский район)</a:t>
            </a:r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5f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28736"/>
            <a:ext cx="9144000" cy="54292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00042"/>
            <a:ext cx="10651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Пещера Южный слон (Урупский район)</a:t>
            </a:r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s627930.vk.me/v627930903/1061b/08RsvLFzo9k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642918"/>
            <a:ext cx="9286908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14546" y="142852"/>
            <a:ext cx="43577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solidFill>
                  <a:schemeClr val="bg2">
                    <a:lumMod val="25000"/>
                  </a:schemeClr>
                </a:solidFill>
              </a:rPr>
              <a:t>Джылы Суу (КЧР)</a:t>
            </a:r>
            <a:endParaRPr lang="ru-RU" sz="3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ЦветнКамни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1"/>
            <a:ext cx="9001156" cy="3857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1" descr="Кирпичи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3381"/>
            <a:ext cx="914400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8794" y="285728"/>
            <a:ext cx="485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Спасибо за внимание 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142976" y="6429396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Бермамытское плато (КЧР)</a:t>
            </a:r>
            <a:endParaRPr lang="ru-RU" dirty="0"/>
          </a:p>
        </p:txBody>
      </p:sp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986_1196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50" y="127000"/>
            <a:ext cx="8801100" cy="6604000"/>
          </a:xfrm>
          <a:prstGeom prst="rect">
            <a:avLst/>
          </a:prstGeom>
        </p:spPr>
      </p:pic>
      <p:pic>
        <p:nvPicPr>
          <p:cNvPr id="3" name="Рисунок 2" descr="fe9d9a846a74ad0cd910df04a25ed3d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5918" y="142852"/>
            <a:ext cx="6264994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254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p3d contourW="12700">
              <a:bevelT h="38100"/>
              <a:bevelB h="50800"/>
            </a:sp3d>
          </a:bodyPr>
          <a:lstStyle/>
          <a:p>
            <a:pPr algn="ctr"/>
            <a:r>
              <a:rPr lang="ru-RU" sz="4800" b="1" dirty="0" err="1" smtClean="0">
                <a:ln w="1778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Недропользование</a:t>
            </a:r>
            <a:r>
              <a:rPr lang="ru-RU" b="1" dirty="0" smtClean="0">
                <a:ln w="1778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ru-RU" b="1" dirty="0">
              <a:ln w="1778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48" y="6357958"/>
            <a:ext cx="88139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Азиатское месторождение серпентинитов (КЧР) </a:t>
            </a:r>
            <a:endParaRPr lang="ru-RU" sz="22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Рисунок 6" descr="006_Mram_L_03b16251733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3143248"/>
            <a:ext cx="314324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32" y="428604"/>
            <a:ext cx="550072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Основные задачи на 2015 год</a:t>
            </a:r>
            <a:endParaRPr lang="ru-RU" sz="2800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1524000" y="1397000"/>
          <a:ext cx="6405586" cy="4532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ГеоКарта200_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85786" y="857232"/>
            <a:ext cx="7678737" cy="5643602"/>
          </a:xfrm>
          <a:prstGeom prst="rect">
            <a:avLst/>
          </a:prstGeom>
          <a:solidFill>
            <a:srgbClr val="92D050"/>
          </a:solidFill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1000100" y="571480"/>
          <a:ext cx="6619900" cy="542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071538" y="571480"/>
          <a:ext cx="7143800" cy="557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/>
        </p:nvGraphicFramePr>
        <p:xfrm>
          <a:off x="5000628" y="5286388"/>
          <a:ext cx="1714512" cy="1143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218_103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715436" cy="6643710"/>
          </a:xfrm>
          <a:prstGeom prst="rect">
            <a:avLst/>
          </a:prstGeom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0212_114946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571480"/>
            <a:ext cx="4000528" cy="2984521"/>
          </a:xfrm>
          <a:prstGeom prst="rect">
            <a:avLst/>
          </a:prstGeom>
        </p:spPr>
      </p:pic>
      <p:pic>
        <p:nvPicPr>
          <p:cNvPr id="3" name="Рисунок 2" descr="IMG_20160212_124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2214554"/>
            <a:ext cx="4572032" cy="4086610"/>
          </a:xfrm>
          <a:prstGeom prst="rect">
            <a:avLst/>
          </a:prstGeom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57356" y="428604"/>
            <a:ext cx="5808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Общее количество проведенных проверок в отношении </a:t>
            </a:r>
          </a:p>
          <a:p>
            <a:r>
              <a:rPr lang="ru-RU" dirty="0" smtClean="0"/>
              <a:t>юридических лиц  и индивидуальных предпринимателей</a:t>
            </a:r>
            <a:endParaRPr lang="ru-RU" dirty="0"/>
          </a:p>
        </p:txBody>
      </p:sp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895</TotalTime>
  <Words>152</Words>
  <Application>Microsoft Office PowerPoint</Application>
  <PresentationFormat>Экран (4:3)</PresentationFormat>
  <Paragraphs>30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</dc:creator>
  <cp:lastModifiedBy>O_dedukova</cp:lastModifiedBy>
  <cp:revision>88</cp:revision>
  <dcterms:created xsi:type="dcterms:W3CDTF">2016-03-21T11:28:53Z</dcterms:created>
  <dcterms:modified xsi:type="dcterms:W3CDTF">2016-04-11T12:18:49Z</dcterms:modified>
</cp:coreProperties>
</file>